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77" r:id="rId5"/>
    <p:sldId id="278" r:id="rId6"/>
    <p:sldId id="263" r:id="rId7"/>
    <p:sldId id="279" r:id="rId8"/>
    <p:sldId id="280" r:id="rId9"/>
    <p:sldId id="281" r:id="rId10"/>
    <p:sldId id="282" r:id="rId11"/>
    <p:sldId id="283" r:id="rId12"/>
    <p:sldId id="284" r:id="rId13"/>
    <p:sldId id="285" r:id="rId14"/>
    <p:sldId id="286" r:id="rId15"/>
    <p:sldId id="287" r:id="rId16"/>
    <p:sldId id="288" r:id="rId17"/>
    <p:sldId id="289" r:id="rId18"/>
    <p:sldId id="291" r:id="rId19"/>
    <p:sldId id="290" r:id="rId20"/>
    <p:sldId id="292" r:id="rId21"/>
    <p:sldId id="293" r:id="rId22"/>
    <p:sldId id="294" r:id="rId23"/>
    <p:sldId id="264" r:id="rId24"/>
    <p:sldId id="269" r:id="rId25"/>
    <p:sldId id="270" r:id="rId26"/>
    <p:sldId id="271" r:id="rId27"/>
    <p:sldId id="272" r:id="rId28"/>
    <p:sldId id="273" r:id="rId29"/>
    <p:sldId id="274" r:id="rId30"/>
    <p:sldId id="258" r:id="rId31"/>
    <p:sldId id="295" r:id="rId32"/>
    <p:sldId id="325" r:id="rId33"/>
    <p:sldId id="326" r:id="rId34"/>
    <p:sldId id="32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46" r:id="rId53"/>
    <p:sldId id="345" r:id="rId54"/>
    <p:sldId id="347" r:id="rId55"/>
    <p:sldId id="348" r:id="rId56"/>
    <p:sldId id="349" r:id="rId57"/>
    <p:sldId id="350" r:id="rId58"/>
    <p:sldId id="351" r:id="rId59"/>
    <p:sldId id="352" r:id="rId60"/>
    <p:sldId id="353" r:id="rId61"/>
    <p:sldId id="354" r:id="rId62"/>
    <p:sldId id="257" r:id="rId63"/>
    <p:sldId id="401" r:id="rId64"/>
    <p:sldId id="402" r:id="rId65"/>
    <p:sldId id="403" r:id="rId66"/>
    <p:sldId id="404" r:id="rId67"/>
    <p:sldId id="405" r:id="rId68"/>
    <p:sldId id="406" r:id="rId69"/>
    <p:sldId id="407" r:id="rId70"/>
    <p:sldId id="408" r:id="rId71"/>
    <p:sldId id="409" r:id="rId72"/>
    <p:sldId id="410" r:id="rId73"/>
    <p:sldId id="412" r:id="rId74"/>
    <p:sldId id="411" r:id="rId75"/>
    <p:sldId id="413" r:id="rId76"/>
    <p:sldId id="414" r:id="rId77"/>
    <p:sldId id="415" r:id="rId78"/>
    <p:sldId id="416" r:id="rId79"/>
    <p:sldId id="418" r:id="rId80"/>
    <p:sldId id="419" r:id="rId81"/>
    <p:sldId id="417" r:id="rId82"/>
    <p:sldId id="420" r:id="rId83"/>
    <p:sldId id="421" r:id="rId84"/>
    <p:sldId id="422" r:id="rId85"/>
    <p:sldId id="423" r:id="rId86"/>
    <p:sldId id="424" r:id="rId87"/>
    <p:sldId id="425" r:id="rId88"/>
    <p:sldId id="438" r:id="rId89"/>
    <p:sldId id="439" r:id="rId90"/>
    <p:sldId id="440" r:id="rId91"/>
    <p:sldId id="441" r:id="rId92"/>
    <p:sldId id="442" r:id="rId93"/>
    <p:sldId id="443" r:id="rId94"/>
    <p:sldId id="444" r:id="rId95"/>
    <p:sldId id="445" r:id="rId96"/>
    <p:sldId id="446" r:id="rId97"/>
    <p:sldId id="447" r:id="rId98"/>
    <p:sldId id="448" r:id="rId99"/>
    <p:sldId id="449" r:id="rId100"/>
    <p:sldId id="450" r:id="rId101"/>
    <p:sldId id="451" r:id="rId102"/>
    <p:sldId id="452" r:id="rId103"/>
    <p:sldId id="453" r:id="rId104"/>
    <p:sldId id="454" r:id="rId105"/>
    <p:sldId id="455" r:id="rId106"/>
    <p:sldId id="456" r:id="rId107"/>
    <p:sldId id="457" r:id="rId108"/>
    <p:sldId id="458" r:id="rId109"/>
    <p:sldId id="459" r:id="rId110"/>
    <p:sldId id="460" r:id="rId111"/>
    <p:sldId id="461" r:id="rId112"/>
    <p:sldId id="462" r:id="rId113"/>
    <p:sldId id="463" r:id="rId114"/>
    <p:sldId id="464" r:id="rId115"/>
    <p:sldId id="465" r:id="rId116"/>
    <p:sldId id="466" r:id="rId117"/>
    <p:sldId id="467" r:id="rId118"/>
    <p:sldId id="468" r:id="rId119"/>
    <p:sldId id="469" r:id="rId120"/>
    <p:sldId id="470" r:id="rId121"/>
    <p:sldId id="471" r:id="rId122"/>
    <p:sldId id="472" r:id="rId123"/>
    <p:sldId id="473" r:id="rId124"/>
    <p:sldId id="474" r:id="rId125"/>
    <p:sldId id="475" r:id="rId126"/>
    <p:sldId id="476" r:id="rId127"/>
    <p:sldId id="477" r:id="rId128"/>
    <p:sldId id="478" r:id="rId129"/>
    <p:sldId id="479" r:id="rId130"/>
    <p:sldId id="480" r:id="rId131"/>
    <p:sldId id="481" r:id="rId132"/>
    <p:sldId id="482" r:id="rId133"/>
    <p:sldId id="483" r:id="rId134"/>
    <p:sldId id="484" r:id="rId135"/>
    <p:sldId id="485" r:id="rId136"/>
    <p:sldId id="260" r:id="rId137"/>
    <p:sldId id="427" r:id="rId138"/>
    <p:sldId id="426" r:id="rId139"/>
    <p:sldId id="428" r:id="rId140"/>
    <p:sldId id="429" r:id="rId141"/>
    <p:sldId id="430" r:id="rId142"/>
    <p:sldId id="431" r:id="rId143"/>
    <p:sldId id="432" r:id="rId144"/>
    <p:sldId id="433" r:id="rId145"/>
    <p:sldId id="434" r:id="rId146"/>
    <p:sldId id="435" r:id="rId147"/>
    <p:sldId id="486" r:id="rId148"/>
    <p:sldId id="487" r:id="rId149"/>
    <p:sldId id="488" r:id="rId150"/>
    <p:sldId id="489" r:id="rId151"/>
    <p:sldId id="490" r:id="rId152"/>
    <p:sldId id="491" r:id="rId153"/>
    <p:sldId id="492" r:id="rId154"/>
    <p:sldId id="493" r:id="rId155"/>
    <p:sldId id="494" r:id="rId156"/>
    <p:sldId id="495" r:id="rId157"/>
    <p:sldId id="496" r:id="rId158"/>
    <p:sldId id="497" r:id="rId159"/>
    <p:sldId id="498" r:id="rId160"/>
    <p:sldId id="499" r:id="rId161"/>
    <p:sldId id="500" r:id="rId162"/>
    <p:sldId id="501" r:id="rId163"/>
    <p:sldId id="503" r:id="rId164"/>
    <p:sldId id="502" r:id="rId165"/>
    <p:sldId id="504" r:id="rId166"/>
    <p:sldId id="505" r:id="rId167"/>
    <p:sldId id="506" r:id="rId168"/>
    <p:sldId id="507" r:id="rId169"/>
    <p:sldId id="508" r:id="rId170"/>
    <p:sldId id="510" r:id="rId171"/>
    <p:sldId id="509" r:id="rId172"/>
    <p:sldId id="511" r:id="rId173"/>
    <p:sldId id="513" r:id="rId174"/>
    <p:sldId id="512" r:id="rId175"/>
    <p:sldId id="514" r:id="rId176"/>
    <p:sldId id="515" r:id="rId177"/>
    <p:sldId id="516" r:id="rId178"/>
    <p:sldId id="517" r:id="rId179"/>
    <p:sldId id="518" r:id="rId180"/>
    <p:sldId id="262" r:id="rId181"/>
    <p:sldId id="399" r:id="rId182"/>
    <p:sldId id="400" r:id="rId183"/>
    <p:sldId id="436" r:id="rId184"/>
    <p:sldId id="437" r:id="rId185"/>
    <p:sldId id="519" r:id="rId186"/>
    <p:sldId id="520" r:id="rId187"/>
    <p:sldId id="265" r:id="rId188"/>
    <p:sldId id="296" r:id="rId189"/>
    <p:sldId id="297" r:id="rId190"/>
    <p:sldId id="298" r:id="rId191"/>
    <p:sldId id="299" r:id="rId192"/>
    <p:sldId id="300" r:id="rId193"/>
    <p:sldId id="301" r:id="rId194"/>
    <p:sldId id="302" r:id="rId195"/>
    <p:sldId id="303" r:id="rId196"/>
    <p:sldId id="304" r:id="rId197"/>
    <p:sldId id="305" r:id="rId198"/>
    <p:sldId id="306" r:id="rId199"/>
    <p:sldId id="307" r:id="rId200"/>
    <p:sldId id="308" r:id="rId201"/>
    <p:sldId id="309" r:id="rId202"/>
    <p:sldId id="310" r:id="rId203"/>
    <p:sldId id="311" r:id="rId204"/>
    <p:sldId id="312" r:id="rId205"/>
    <p:sldId id="313" r:id="rId206"/>
    <p:sldId id="314" r:id="rId207"/>
    <p:sldId id="315" r:id="rId208"/>
    <p:sldId id="316" r:id="rId209"/>
    <p:sldId id="317" r:id="rId210"/>
    <p:sldId id="266" r:id="rId211"/>
    <p:sldId id="318" r:id="rId212"/>
    <p:sldId id="319" r:id="rId213"/>
    <p:sldId id="320" r:id="rId214"/>
    <p:sldId id="321" r:id="rId215"/>
    <p:sldId id="322" r:id="rId216"/>
    <p:sldId id="323" r:id="rId217"/>
    <p:sldId id="324" r:id="rId218"/>
    <p:sldId id="267" r:id="rId219"/>
    <p:sldId id="355" r:id="rId220"/>
    <p:sldId id="356" r:id="rId221"/>
    <p:sldId id="357" r:id="rId222"/>
    <p:sldId id="358" r:id="rId223"/>
    <p:sldId id="361" r:id="rId224"/>
    <p:sldId id="362" r:id="rId225"/>
    <p:sldId id="363" r:id="rId226"/>
    <p:sldId id="364" r:id="rId227"/>
    <p:sldId id="365" r:id="rId228"/>
    <p:sldId id="359" r:id="rId229"/>
    <p:sldId id="366" r:id="rId230"/>
    <p:sldId id="367" r:id="rId231"/>
    <p:sldId id="368" r:id="rId232"/>
    <p:sldId id="369" r:id="rId233"/>
    <p:sldId id="370" r:id="rId234"/>
    <p:sldId id="371" r:id="rId235"/>
    <p:sldId id="372" r:id="rId236"/>
    <p:sldId id="268" r:id="rId237"/>
    <p:sldId id="373" r:id="rId238"/>
    <p:sldId id="374" r:id="rId239"/>
    <p:sldId id="375" r:id="rId240"/>
    <p:sldId id="376" r:id="rId241"/>
    <p:sldId id="377" r:id="rId242"/>
    <p:sldId id="378" r:id="rId243"/>
    <p:sldId id="379" r:id="rId244"/>
    <p:sldId id="380" r:id="rId245"/>
    <p:sldId id="381" r:id="rId246"/>
    <p:sldId id="383" r:id="rId247"/>
    <p:sldId id="382" r:id="rId248"/>
    <p:sldId id="384" r:id="rId249"/>
    <p:sldId id="385" r:id="rId250"/>
    <p:sldId id="386" r:id="rId251"/>
    <p:sldId id="387" r:id="rId252"/>
    <p:sldId id="388" r:id="rId253"/>
    <p:sldId id="389" r:id="rId254"/>
    <p:sldId id="390" r:id="rId255"/>
    <p:sldId id="391" r:id="rId256"/>
    <p:sldId id="392" r:id="rId257"/>
    <p:sldId id="393" r:id="rId258"/>
    <p:sldId id="394" r:id="rId259"/>
    <p:sldId id="395" r:id="rId260"/>
    <p:sldId id="396" r:id="rId261"/>
    <p:sldId id="397" r:id="rId262"/>
    <p:sldId id="398" r:id="rId263"/>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C66AA9-E758-47FD-9C18-44134082B70E}"/>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3611ECB4-E31C-48DE-959C-FC18281155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4E004831-BAE1-4262-A559-1C6CBE094B96}"/>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5" name="Poraštės vietos rezervavimo ženklas 4">
            <a:extLst>
              <a:ext uri="{FF2B5EF4-FFF2-40B4-BE49-F238E27FC236}">
                <a16:creationId xmlns:a16="http://schemas.microsoft.com/office/drawing/2014/main" id="{13DF108A-CBAE-4E03-8FCC-6E4BE3563C7D}"/>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19E5777E-992D-4450-A039-9BB553D27BB7}"/>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3674840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11013BA-15D6-41B6-9955-85FE55DECDC1}"/>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D29F6834-BBF9-4431-BC99-59093A3E57A0}"/>
              </a:ext>
            </a:extLst>
          </p:cNvPr>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F1C3387F-468C-413C-8122-E92CB7A90A43}"/>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5" name="Poraštės vietos rezervavimo ženklas 4">
            <a:extLst>
              <a:ext uri="{FF2B5EF4-FFF2-40B4-BE49-F238E27FC236}">
                <a16:creationId xmlns:a16="http://schemas.microsoft.com/office/drawing/2014/main" id="{7FD272C5-BE8A-4B34-A3D3-4FC77AF63A2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3C60829A-E8F5-4ADB-BCDF-163355384DE3}"/>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191461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A1F23CF4-D23E-491D-B00A-3C97DB73B906}"/>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31990F9C-92DF-48B6-A47E-660B5CCDC134}"/>
              </a:ext>
            </a:extLst>
          </p:cNvPr>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60599CCF-9E23-46FD-BA62-94271D72049D}"/>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5" name="Poraštės vietos rezervavimo ženklas 4">
            <a:extLst>
              <a:ext uri="{FF2B5EF4-FFF2-40B4-BE49-F238E27FC236}">
                <a16:creationId xmlns:a16="http://schemas.microsoft.com/office/drawing/2014/main" id="{87C834EA-67BF-4E09-9652-C14F89CFFCC6}"/>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2B6643FD-C5CE-4170-9933-866F6A04B4B7}"/>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233057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BC1A3E4-82D6-4BC6-B4D9-9F9AA7BF04CD}"/>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4DD12006-324E-41F8-8550-6EF700E26DA1}"/>
              </a:ext>
            </a:extLst>
          </p:cNvPr>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40A5BDC9-8F8E-42A3-82C4-29A93177E45A}"/>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5" name="Poraštės vietos rezervavimo ženklas 4">
            <a:extLst>
              <a:ext uri="{FF2B5EF4-FFF2-40B4-BE49-F238E27FC236}">
                <a16:creationId xmlns:a16="http://schemas.microsoft.com/office/drawing/2014/main" id="{B2D67774-F30C-43D4-8ABA-EC5C2B2ACB6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26D12AE7-7F5A-4F83-82CC-86A20318FD1D}"/>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1030769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07F08FD-39D9-4AA4-8100-A6D1A1D341AE}"/>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5B71C929-D0CC-4ECE-86F9-28346AB11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a:extLst>
              <a:ext uri="{FF2B5EF4-FFF2-40B4-BE49-F238E27FC236}">
                <a16:creationId xmlns:a16="http://schemas.microsoft.com/office/drawing/2014/main" id="{AA8575E7-FEC7-4D33-BFD3-5DC3F2CD3060}"/>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5" name="Poraštės vietos rezervavimo ženklas 4">
            <a:extLst>
              <a:ext uri="{FF2B5EF4-FFF2-40B4-BE49-F238E27FC236}">
                <a16:creationId xmlns:a16="http://schemas.microsoft.com/office/drawing/2014/main" id="{DED93B15-0814-4095-838C-141E93F9C58C}"/>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BEF4AF82-775F-4D65-8DE9-00262417A374}"/>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326266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93C203B-165F-4609-907F-669A289F0A41}"/>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BEEED725-8664-4624-B0E5-1A6BD6E31F9F}"/>
              </a:ext>
            </a:extLst>
          </p:cNvPr>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06C4B879-EB8E-492E-ABE8-AE81AC8681C7}"/>
              </a:ext>
            </a:extLst>
          </p:cNvPr>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E31AA3E9-6482-4BE3-A784-D41C187D0ADC}"/>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6" name="Poraštės vietos rezervavimo ženklas 5">
            <a:extLst>
              <a:ext uri="{FF2B5EF4-FFF2-40B4-BE49-F238E27FC236}">
                <a16:creationId xmlns:a16="http://schemas.microsoft.com/office/drawing/2014/main" id="{31E04481-EBCA-4B54-B0FB-481843547CE8}"/>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0B3427B2-50D6-4443-A9EB-C25DCC55C280}"/>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165382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316AA48-14F2-4B45-BA77-8E388EF33318}"/>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EB925619-7EDA-4EE5-B838-6A1E6C6E0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a:extLst>
              <a:ext uri="{FF2B5EF4-FFF2-40B4-BE49-F238E27FC236}">
                <a16:creationId xmlns:a16="http://schemas.microsoft.com/office/drawing/2014/main" id="{36918487-C893-4886-A5C9-DC9897F02986}"/>
              </a:ext>
            </a:extLst>
          </p:cNvPr>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48CD7DB5-4D68-44D5-AF2D-ADAE4D4CF0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a:extLst>
              <a:ext uri="{FF2B5EF4-FFF2-40B4-BE49-F238E27FC236}">
                <a16:creationId xmlns:a16="http://schemas.microsoft.com/office/drawing/2014/main" id="{64FFC8EA-8EB1-4CEF-B28A-CCD923837672}"/>
              </a:ext>
            </a:extLst>
          </p:cNvPr>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4D72E06A-1300-4C4C-A1E0-E2466274E2D1}"/>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8" name="Poraštės vietos rezervavimo ženklas 7">
            <a:extLst>
              <a:ext uri="{FF2B5EF4-FFF2-40B4-BE49-F238E27FC236}">
                <a16:creationId xmlns:a16="http://schemas.microsoft.com/office/drawing/2014/main" id="{5C8A2AAA-624D-4EB7-A544-B7E26EAEE0CA}"/>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5BA228F7-279B-4BF5-93C1-A6ECE1D9B603}"/>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7306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A822E7C-0711-490F-8CCA-FC1953B284EE}"/>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E2E69F9C-659A-476E-88E0-40FF55A569FD}"/>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4" name="Poraštės vietos rezervavimo ženklas 3">
            <a:extLst>
              <a:ext uri="{FF2B5EF4-FFF2-40B4-BE49-F238E27FC236}">
                <a16:creationId xmlns:a16="http://schemas.microsoft.com/office/drawing/2014/main" id="{A58F3B6F-65CC-49FC-80DC-8529C6ED6ADA}"/>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3057AB34-26C6-4E04-8B47-5169C30FAACB}"/>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390255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37C8A9C1-DA63-41E0-9154-CCE60D01F0D8}"/>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3" name="Poraštės vietos rezervavimo ženklas 2">
            <a:extLst>
              <a:ext uri="{FF2B5EF4-FFF2-40B4-BE49-F238E27FC236}">
                <a16:creationId xmlns:a16="http://schemas.microsoft.com/office/drawing/2014/main" id="{6D03A42E-9068-4861-9578-524E5F91252B}"/>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4FB737DC-ED9D-4AB9-A345-D7CD68B710BE}"/>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1100071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5FAD2C2-026B-4FE0-A5E5-16ADB19C1FE0}"/>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919A81A7-9C36-4A1A-B5AA-2B3AC2486A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09618BF6-3B50-4CBE-8F13-177B7CA0C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0636A477-243D-46D2-A1DB-A70ADDB99EF4}"/>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6" name="Poraštės vietos rezervavimo ženklas 5">
            <a:extLst>
              <a:ext uri="{FF2B5EF4-FFF2-40B4-BE49-F238E27FC236}">
                <a16:creationId xmlns:a16="http://schemas.microsoft.com/office/drawing/2014/main" id="{858923B2-460B-4D69-8A09-9DED6E77E7E5}"/>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DCC29B11-F1CB-4531-A94C-B99611C1E10F}"/>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4139395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6025B07-46C0-4203-BF9A-BF10FB329677}"/>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00290EDF-4008-441C-AE1A-45CC633F1E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E8DF9E60-C10D-42AA-9642-3F72A246A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E68F51DA-1280-4EB2-8BB2-F22C9683F395}"/>
              </a:ext>
            </a:extLst>
          </p:cNvPr>
          <p:cNvSpPr>
            <a:spLocks noGrp="1"/>
          </p:cNvSpPr>
          <p:nvPr>
            <p:ph type="dt" sz="half" idx="10"/>
          </p:nvPr>
        </p:nvSpPr>
        <p:spPr/>
        <p:txBody>
          <a:bodyPr/>
          <a:lstStyle/>
          <a:p>
            <a:fld id="{751C521C-BF2B-42EF-878C-F7315A0D96F3}" type="datetimeFigureOut">
              <a:rPr lang="lt-LT" smtClean="0"/>
              <a:t>2018-12-17</a:t>
            </a:fld>
            <a:endParaRPr lang="lt-LT"/>
          </a:p>
        </p:txBody>
      </p:sp>
      <p:sp>
        <p:nvSpPr>
          <p:cNvPr id="6" name="Poraštės vietos rezervavimo ženklas 5">
            <a:extLst>
              <a:ext uri="{FF2B5EF4-FFF2-40B4-BE49-F238E27FC236}">
                <a16:creationId xmlns:a16="http://schemas.microsoft.com/office/drawing/2014/main" id="{A3E2E77A-AC2D-4E2F-A833-36C7F40F8D9F}"/>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89B676B7-9679-47CD-A657-24107D68C1B3}"/>
              </a:ext>
            </a:extLst>
          </p:cNvPr>
          <p:cNvSpPr>
            <a:spLocks noGrp="1"/>
          </p:cNvSpPr>
          <p:nvPr>
            <p:ph type="sldNum" sz="quarter" idx="12"/>
          </p:nvPr>
        </p:nvSpPr>
        <p:spPr/>
        <p:txBody>
          <a:bodyPr/>
          <a:lstStyle/>
          <a:p>
            <a:fld id="{AA30EBAA-EA21-4E19-952E-8AF5729D7F87}" type="slidenum">
              <a:rPr lang="lt-LT" smtClean="0"/>
              <a:t>‹#›</a:t>
            </a:fld>
            <a:endParaRPr lang="lt-LT"/>
          </a:p>
        </p:txBody>
      </p:sp>
    </p:spTree>
    <p:extLst>
      <p:ext uri="{BB962C8B-B14F-4D97-AF65-F5344CB8AC3E}">
        <p14:creationId xmlns:p14="http://schemas.microsoft.com/office/powerpoint/2010/main" val="895200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B6202A92-E66A-4B2F-95F7-1769415F85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D5035A28-02D7-4A3B-BFDD-3A47BD5BFF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DBCA780D-D903-48B3-9064-DC9F9DFD2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C521C-BF2B-42EF-878C-F7315A0D96F3}" type="datetimeFigureOut">
              <a:rPr lang="lt-LT" smtClean="0"/>
              <a:t>2018-12-17</a:t>
            </a:fld>
            <a:endParaRPr lang="lt-LT"/>
          </a:p>
        </p:txBody>
      </p:sp>
      <p:sp>
        <p:nvSpPr>
          <p:cNvPr id="5" name="Poraštės vietos rezervavimo ženklas 4">
            <a:extLst>
              <a:ext uri="{FF2B5EF4-FFF2-40B4-BE49-F238E27FC236}">
                <a16:creationId xmlns:a16="http://schemas.microsoft.com/office/drawing/2014/main" id="{EBAFB865-F17C-48E7-AEBF-7FA642802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3FB3E9A7-E850-406F-94C9-F9A36F94E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30EBAA-EA21-4E19-952E-8AF5729D7F87}" type="slidenum">
              <a:rPr lang="lt-LT" smtClean="0"/>
              <a:t>‹#›</a:t>
            </a:fld>
            <a:endParaRPr lang="lt-LT"/>
          </a:p>
        </p:txBody>
      </p:sp>
    </p:spTree>
    <p:extLst>
      <p:ext uri="{BB962C8B-B14F-4D97-AF65-F5344CB8AC3E}">
        <p14:creationId xmlns:p14="http://schemas.microsoft.com/office/powerpoint/2010/main" val="2922943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gpais.eu/"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B6C6E84-C2F7-4E8F-B5A1-2F8FFDA0A351}"/>
              </a:ext>
            </a:extLst>
          </p:cNvPr>
          <p:cNvSpPr>
            <a:spLocks noGrp="1"/>
          </p:cNvSpPr>
          <p:nvPr>
            <p:ph type="ctrTitle"/>
          </p:nvPr>
        </p:nvSpPr>
        <p:spPr/>
        <p:txBody>
          <a:bodyPr>
            <a:normAutofit fontScale="90000"/>
          </a:bodyPr>
          <a:lstStyle/>
          <a:p>
            <a:r>
              <a:rPr lang="lt-LT" dirty="0"/>
              <a:t>Vieninga gaminių, pakuočių ir atliekų apskaitos informacinė sistema (GPAIS) </a:t>
            </a:r>
          </a:p>
        </p:txBody>
      </p:sp>
      <p:sp>
        <p:nvSpPr>
          <p:cNvPr id="3" name="Antrinis pavadinimas 2">
            <a:extLst>
              <a:ext uri="{FF2B5EF4-FFF2-40B4-BE49-F238E27FC236}">
                <a16:creationId xmlns:a16="http://schemas.microsoft.com/office/drawing/2014/main" id="{1C555086-8961-4535-AD51-B1B1D5F7652D}"/>
              </a:ext>
            </a:extLst>
          </p:cNvPr>
          <p:cNvSpPr>
            <a:spLocks noGrp="1"/>
          </p:cNvSpPr>
          <p:nvPr>
            <p:ph type="subTitle" idx="1"/>
          </p:nvPr>
        </p:nvSpPr>
        <p:spPr>
          <a:xfrm>
            <a:off x="1524000" y="4079875"/>
            <a:ext cx="9144000" cy="1655762"/>
          </a:xfrm>
        </p:spPr>
        <p:txBody>
          <a:bodyPr>
            <a:normAutofit/>
          </a:bodyPr>
          <a:lstStyle/>
          <a:p>
            <a:r>
              <a:rPr lang="lt-LT" sz="3600" dirty="0"/>
              <a:t>Gamintojų ir importuotojų organizacijų, užstato administratoriaus apskaitos procesas</a:t>
            </a:r>
          </a:p>
        </p:txBody>
      </p:sp>
    </p:spTree>
    <p:extLst>
      <p:ext uri="{BB962C8B-B14F-4D97-AF65-F5344CB8AC3E}">
        <p14:creationId xmlns:p14="http://schemas.microsoft.com/office/powerpoint/2010/main" val="3509196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73B3265-9087-4452-8868-C50483008D7F}"/>
              </a:ext>
            </a:extLst>
          </p:cNvPr>
          <p:cNvSpPr>
            <a:spLocks noGrp="1"/>
          </p:cNvSpPr>
          <p:nvPr>
            <p:ph type="title"/>
          </p:nvPr>
        </p:nvSpPr>
        <p:spPr/>
        <p:txBody>
          <a:bodyPr/>
          <a:lstStyle/>
          <a:p>
            <a:r>
              <a:rPr lang="lt-LT" dirty="0"/>
              <a:t>Prisijungimas prie GPAIS</a:t>
            </a:r>
          </a:p>
        </p:txBody>
      </p:sp>
      <p:pic>
        <p:nvPicPr>
          <p:cNvPr id="5" name="Turinio vietos rezervavimo ženklas 4">
            <a:extLst>
              <a:ext uri="{FF2B5EF4-FFF2-40B4-BE49-F238E27FC236}">
                <a16:creationId xmlns:a16="http://schemas.microsoft.com/office/drawing/2014/main" id="{DE9716D7-19C7-4C69-980D-F1F935DBFF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0276" y="1690688"/>
            <a:ext cx="9069104" cy="4351338"/>
          </a:xfrm>
        </p:spPr>
      </p:pic>
      <p:sp>
        <p:nvSpPr>
          <p:cNvPr id="6" name="Stačiakampis 5">
            <a:extLst>
              <a:ext uri="{FF2B5EF4-FFF2-40B4-BE49-F238E27FC236}">
                <a16:creationId xmlns:a16="http://schemas.microsoft.com/office/drawing/2014/main" id="{4CCB9F26-EB6B-4475-9B1B-8CD5B61FD0BE}"/>
              </a:ext>
            </a:extLst>
          </p:cNvPr>
          <p:cNvSpPr/>
          <p:nvPr/>
        </p:nvSpPr>
        <p:spPr>
          <a:xfrm>
            <a:off x="166577" y="1564114"/>
            <a:ext cx="2383699" cy="1754326"/>
          </a:xfrm>
          <a:prstGeom prst="rect">
            <a:avLst/>
          </a:prstGeom>
        </p:spPr>
        <p:txBody>
          <a:bodyPr wrap="square">
            <a:spAutoFit/>
          </a:bodyPr>
          <a:lstStyle/>
          <a:p>
            <a:r>
              <a:rPr lang="lt-LT" dirty="0">
                <a:latin typeface="Arial" panose="020B0604020202020204" pitchFamily="34" charset="0"/>
                <a:ea typeface="Arial Unicode MS"/>
              </a:rPr>
              <a:t>Prisijungti prie GPAIS galite naudojant elektroninę bankininkystę, mobilųjį parašą, elektroninį parašą.</a:t>
            </a:r>
            <a:endParaRPr lang="lt-LT" dirty="0"/>
          </a:p>
        </p:txBody>
      </p:sp>
      <p:sp>
        <p:nvSpPr>
          <p:cNvPr id="7" name="Stačiakampis 6">
            <a:extLst>
              <a:ext uri="{FF2B5EF4-FFF2-40B4-BE49-F238E27FC236}">
                <a16:creationId xmlns:a16="http://schemas.microsoft.com/office/drawing/2014/main" id="{66A9D3DD-F789-449E-AB73-569473D8D049}"/>
              </a:ext>
            </a:extLst>
          </p:cNvPr>
          <p:cNvSpPr/>
          <p:nvPr/>
        </p:nvSpPr>
        <p:spPr>
          <a:xfrm>
            <a:off x="166577" y="3429000"/>
            <a:ext cx="2236381" cy="2862322"/>
          </a:xfrm>
          <a:prstGeom prst="rect">
            <a:avLst/>
          </a:prstGeom>
        </p:spPr>
        <p:txBody>
          <a:bodyPr wrap="square">
            <a:spAutoFit/>
          </a:bodyPr>
          <a:lstStyle/>
          <a:p>
            <a:r>
              <a:rPr lang="lt-LT" dirty="0">
                <a:latin typeface="Arial" panose="020B0604020202020204" pitchFamily="34" charset="0"/>
                <a:ea typeface="Arial Unicode MS"/>
              </a:rPr>
              <a:t>Autentifikavus savo tapatybę atsidarys vartotojo duomenų bei informacinės sistemos, prie kurios jungiatės, duomenų, peržiūros langas, kuriame matysite savo asmens duomenis.</a:t>
            </a:r>
            <a:endParaRPr lang="lt-LT" dirty="0"/>
          </a:p>
        </p:txBody>
      </p:sp>
    </p:spTree>
    <p:extLst>
      <p:ext uri="{BB962C8B-B14F-4D97-AF65-F5344CB8AC3E}">
        <p14:creationId xmlns:p14="http://schemas.microsoft.com/office/powerpoint/2010/main" val="36617313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95B58624-9E2F-4AA8-89A7-D298F3C031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7358" y="1758513"/>
            <a:ext cx="3354848" cy="4351338"/>
          </a:xfrm>
        </p:spPr>
      </p:pic>
      <p:sp>
        <p:nvSpPr>
          <p:cNvPr id="10" name="Stačiakampis 7">
            <a:extLst>
              <a:ext uri="{FF2B5EF4-FFF2-40B4-BE49-F238E27FC236}">
                <a16:creationId xmlns:a16="http://schemas.microsoft.com/office/drawing/2014/main" id="{85097A50-F6F5-4253-B9A3-E189FC980A70}"/>
              </a:ext>
            </a:extLst>
          </p:cNvPr>
          <p:cNvSpPr/>
          <p:nvPr/>
        </p:nvSpPr>
        <p:spPr>
          <a:xfrm>
            <a:off x="5421744" y="5680363"/>
            <a:ext cx="600365" cy="3325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8B93691F-93E7-4E94-9704-92948FF80F8F}"/>
              </a:ext>
            </a:extLst>
          </p:cNvPr>
          <p:cNvSpPr/>
          <p:nvPr/>
        </p:nvSpPr>
        <p:spPr>
          <a:xfrm>
            <a:off x="6706495" y="5674280"/>
            <a:ext cx="2185428" cy="663020"/>
          </a:xfrm>
          <a:prstGeom prst="wedgeRectCallout">
            <a:avLst>
              <a:gd name="adj1" fmla="val -75135"/>
              <a:gd name="adj2" fmla="val -1034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Tree>
    <p:extLst>
      <p:ext uri="{BB962C8B-B14F-4D97-AF65-F5344CB8AC3E}">
        <p14:creationId xmlns:p14="http://schemas.microsoft.com/office/powerpoint/2010/main" val="41724046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98B2A2D4-FB78-4C33-B6AB-42A921D50A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489" y="1800458"/>
            <a:ext cx="8712388" cy="4351338"/>
          </a:xfrm>
        </p:spPr>
      </p:pic>
      <p:sp>
        <p:nvSpPr>
          <p:cNvPr id="11" name="Stačiakampis 7">
            <a:extLst>
              <a:ext uri="{FF2B5EF4-FFF2-40B4-BE49-F238E27FC236}">
                <a16:creationId xmlns:a16="http://schemas.microsoft.com/office/drawing/2014/main" id="{C7DA3489-E55F-46B8-BB33-A614CA46F3C0}"/>
              </a:ext>
            </a:extLst>
          </p:cNvPr>
          <p:cNvSpPr/>
          <p:nvPr/>
        </p:nvSpPr>
        <p:spPr>
          <a:xfrm>
            <a:off x="3876119" y="1800458"/>
            <a:ext cx="1259960"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Stačiakampis 7">
            <a:extLst>
              <a:ext uri="{FF2B5EF4-FFF2-40B4-BE49-F238E27FC236}">
                <a16:creationId xmlns:a16="http://schemas.microsoft.com/office/drawing/2014/main" id="{2604FCF1-B8AE-4A6C-B6E9-375FEB983460}"/>
              </a:ext>
            </a:extLst>
          </p:cNvPr>
          <p:cNvSpPr/>
          <p:nvPr/>
        </p:nvSpPr>
        <p:spPr>
          <a:xfrm>
            <a:off x="3048488" y="3385127"/>
            <a:ext cx="1717475"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71556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19" name="Content Placeholder 18">
            <a:extLst>
              <a:ext uri="{FF2B5EF4-FFF2-40B4-BE49-F238E27FC236}">
                <a16:creationId xmlns:a16="http://schemas.microsoft.com/office/drawing/2014/main" id="{2D1C2EFD-11DC-4F22-87D3-92439C0351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9336" y="2096005"/>
            <a:ext cx="5715000" cy="3829050"/>
          </a:xfrm>
        </p:spPr>
      </p:pic>
      <p:sp>
        <p:nvSpPr>
          <p:cNvPr id="20" name="Stačiakampis 7">
            <a:extLst>
              <a:ext uri="{FF2B5EF4-FFF2-40B4-BE49-F238E27FC236}">
                <a16:creationId xmlns:a16="http://schemas.microsoft.com/office/drawing/2014/main" id="{E6E7ED7D-312F-491C-9D6E-169AD0A868F1}"/>
              </a:ext>
            </a:extLst>
          </p:cNvPr>
          <p:cNvSpPr/>
          <p:nvPr/>
        </p:nvSpPr>
        <p:spPr>
          <a:xfrm>
            <a:off x="4507346" y="5249646"/>
            <a:ext cx="960581" cy="4584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Kalbos debesėlis: stačiakampis 8">
            <a:extLst>
              <a:ext uri="{FF2B5EF4-FFF2-40B4-BE49-F238E27FC236}">
                <a16:creationId xmlns:a16="http://schemas.microsoft.com/office/drawing/2014/main" id="{830E3E20-2B01-4753-B72B-10AFF68F4460}"/>
              </a:ext>
            </a:extLst>
          </p:cNvPr>
          <p:cNvSpPr/>
          <p:nvPr/>
        </p:nvSpPr>
        <p:spPr>
          <a:xfrm>
            <a:off x="5967586" y="5262035"/>
            <a:ext cx="2185428" cy="663020"/>
          </a:xfrm>
          <a:prstGeom prst="wedgeRectCallout">
            <a:avLst>
              <a:gd name="adj1" fmla="val -75135"/>
              <a:gd name="adj2" fmla="val -1034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Tree>
    <p:extLst>
      <p:ext uri="{BB962C8B-B14F-4D97-AF65-F5344CB8AC3E}">
        <p14:creationId xmlns:p14="http://schemas.microsoft.com/office/powerpoint/2010/main" val="3376341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2F2EC941-53C4-4C8E-A548-EE451B6E05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6715" y="1867570"/>
            <a:ext cx="8663911" cy="4351338"/>
          </a:xfrm>
        </p:spPr>
      </p:pic>
      <p:sp>
        <p:nvSpPr>
          <p:cNvPr id="10" name="Stačiakampis 7">
            <a:extLst>
              <a:ext uri="{FF2B5EF4-FFF2-40B4-BE49-F238E27FC236}">
                <a16:creationId xmlns:a16="http://schemas.microsoft.com/office/drawing/2014/main" id="{5A79A566-FA51-4C5B-BBAB-AFE36274256C}"/>
              </a:ext>
            </a:extLst>
          </p:cNvPr>
          <p:cNvSpPr/>
          <p:nvPr/>
        </p:nvSpPr>
        <p:spPr>
          <a:xfrm>
            <a:off x="9772073" y="2571102"/>
            <a:ext cx="974821" cy="3568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3E55A23A-3695-4A16-BF33-FF0B707A8A16}"/>
              </a:ext>
            </a:extLst>
          </p:cNvPr>
          <p:cNvSpPr/>
          <p:nvPr/>
        </p:nvSpPr>
        <p:spPr>
          <a:xfrm>
            <a:off x="7459645" y="1690688"/>
            <a:ext cx="2185428" cy="663020"/>
          </a:xfrm>
          <a:prstGeom prst="wedgeRectCallout">
            <a:avLst>
              <a:gd name="adj1" fmla="val 51655"/>
              <a:gd name="adj2" fmla="val 94138"/>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
        <p:nvSpPr>
          <p:cNvPr id="12" name="Stačiakampis 7">
            <a:extLst>
              <a:ext uri="{FF2B5EF4-FFF2-40B4-BE49-F238E27FC236}">
                <a16:creationId xmlns:a16="http://schemas.microsoft.com/office/drawing/2014/main" id="{F02C6AA5-E457-4CBB-A45E-227B07AB6CED}"/>
              </a:ext>
            </a:extLst>
          </p:cNvPr>
          <p:cNvSpPr/>
          <p:nvPr/>
        </p:nvSpPr>
        <p:spPr>
          <a:xfrm>
            <a:off x="2166716" y="2259948"/>
            <a:ext cx="862812"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2202156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557CE85D-D1A7-4D7F-AC56-E1E55ADDF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0227" y="1766902"/>
            <a:ext cx="8751348" cy="4351338"/>
          </a:xfrm>
        </p:spPr>
      </p:pic>
      <p:sp>
        <p:nvSpPr>
          <p:cNvPr id="12" name="Stačiakampis 7">
            <a:extLst>
              <a:ext uri="{FF2B5EF4-FFF2-40B4-BE49-F238E27FC236}">
                <a16:creationId xmlns:a16="http://schemas.microsoft.com/office/drawing/2014/main" id="{99637647-88A3-4296-A7F3-851BF0E42A6E}"/>
              </a:ext>
            </a:extLst>
          </p:cNvPr>
          <p:cNvSpPr/>
          <p:nvPr/>
        </p:nvSpPr>
        <p:spPr>
          <a:xfrm>
            <a:off x="3538014" y="1833419"/>
            <a:ext cx="1200239"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677D516B-2478-4149-A365-2B993ED83E04}"/>
              </a:ext>
            </a:extLst>
          </p:cNvPr>
          <p:cNvSpPr/>
          <p:nvPr/>
        </p:nvSpPr>
        <p:spPr>
          <a:xfrm>
            <a:off x="2710227" y="4100946"/>
            <a:ext cx="1200239"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Stačiakampis 7">
            <a:extLst>
              <a:ext uri="{FF2B5EF4-FFF2-40B4-BE49-F238E27FC236}">
                <a16:creationId xmlns:a16="http://schemas.microsoft.com/office/drawing/2014/main" id="{A7606A02-B34B-48CD-9B90-9B003360FB27}"/>
              </a:ext>
            </a:extLst>
          </p:cNvPr>
          <p:cNvSpPr/>
          <p:nvPr/>
        </p:nvSpPr>
        <p:spPr>
          <a:xfrm>
            <a:off x="10501745" y="4470401"/>
            <a:ext cx="852055"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Kalbos debesėlis: stačiakampis 8">
            <a:extLst>
              <a:ext uri="{FF2B5EF4-FFF2-40B4-BE49-F238E27FC236}">
                <a16:creationId xmlns:a16="http://schemas.microsoft.com/office/drawing/2014/main" id="{64A81111-EF62-486D-AAF1-87607510D363}"/>
              </a:ext>
            </a:extLst>
          </p:cNvPr>
          <p:cNvSpPr/>
          <p:nvPr/>
        </p:nvSpPr>
        <p:spPr>
          <a:xfrm>
            <a:off x="8268327" y="3611061"/>
            <a:ext cx="2185428" cy="663020"/>
          </a:xfrm>
          <a:prstGeom prst="wedgeRectCallout">
            <a:avLst>
              <a:gd name="adj1" fmla="val 51655"/>
              <a:gd name="adj2" fmla="val 94138"/>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Atnaujinti sąrašą</a:t>
            </a:r>
          </a:p>
        </p:txBody>
      </p:sp>
    </p:spTree>
    <p:extLst>
      <p:ext uri="{BB962C8B-B14F-4D97-AF65-F5344CB8AC3E}">
        <p14:creationId xmlns:p14="http://schemas.microsoft.com/office/powerpoint/2010/main" val="12089616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20" name="Content Placeholder 19">
            <a:extLst>
              <a:ext uri="{FF2B5EF4-FFF2-40B4-BE49-F238E27FC236}">
                <a16:creationId xmlns:a16="http://schemas.microsoft.com/office/drawing/2014/main" id="{35255D58-B3DA-48CB-8B44-D05D44867F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9589" y="1890280"/>
            <a:ext cx="8722058" cy="4351338"/>
          </a:xfrm>
        </p:spPr>
      </p:pic>
      <p:sp>
        <p:nvSpPr>
          <p:cNvPr id="21" name="Stačiakampis 7">
            <a:extLst>
              <a:ext uri="{FF2B5EF4-FFF2-40B4-BE49-F238E27FC236}">
                <a16:creationId xmlns:a16="http://schemas.microsoft.com/office/drawing/2014/main" id="{06A7B6E3-607B-45FB-8CAF-004C608243CE}"/>
              </a:ext>
            </a:extLst>
          </p:cNvPr>
          <p:cNvSpPr/>
          <p:nvPr/>
        </p:nvSpPr>
        <p:spPr>
          <a:xfrm>
            <a:off x="3879760" y="1890280"/>
            <a:ext cx="1200239"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2" name="Stačiakampis 7">
            <a:extLst>
              <a:ext uri="{FF2B5EF4-FFF2-40B4-BE49-F238E27FC236}">
                <a16:creationId xmlns:a16="http://schemas.microsoft.com/office/drawing/2014/main" id="{15CA6E4A-7762-4170-B9FC-6BA3533CC663}"/>
              </a:ext>
            </a:extLst>
          </p:cNvPr>
          <p:cNvSpPr/>
          <p:nvPr/>
        </p:nvSpPr>
        <p:spPr>
          <a:xfrm>
            <a:off x="3085433" y="4363885"/>
            <a:ext cx="886204"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3" name="Stačiakampis 7">
            <a:extLst>
              <a:ext uri="{FF2B5EF4-FFF2-40B4-BE49-F238E27FC236}">
                <a16:creationId xmlns:a16="http://schemas.microsoft.com/office/drawing/2014/main" id="{8357C6C8-545F-4E96-83FC-02315DEC2521}"/>
              </a:ext>
            </a:extLst>
          </p:cNvPr>
          <p:cNvSpPr/>
          <p:nvPr/>
        </p:nvSpPr>
        <p:spPr>
          <a:xfrm>
            <a:off x="10963564" y="4737957"/>
            <a:ext cx="669636"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4" name="Kalbos debesėlis: stačiakampis 8">
            <a:extLst>
              <a:ext uri="{FF2B5EF4-FFF2-40B4-BE49-F238E27FC236}">
                <a16:creationId xmlns:a16="http://schemas.microsoft.com/office/drawing/2014/main" id="{6585D9B6-3A0C-4D88-A2F7-E0D6BDB0AB1D}"/>
              </a:ext>
            </a:extLst>
          </p:cNvPr>
          <p:cNvSpPr/>
          <p:nvPr/>
        </p:nvSpPr>
        <p:spPr>
          <a:xfrm>
            <a:off x="8674727" y="3837970"/>
            <a:ext cx="2185428" cy="663020"/>
          </a:xfrm>
          <a:prstGeom prst="wedgeRectCallout">
            <a:avLst>
              <a:gd name="adj1" fmla="val 51655"/>
              <a:gd name="adj2" fmla="val 94138"/>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Naujas įrašas</a:t>
            </a:r>
          </a:p>
        </p:txBody>
      </p:sp>
    </p:spTree>
    <p:extLst>
      <p:ext uri="{BB962C8B-B14F-4D97-AF65-F5344CB8AC3E}">
        <p14:creationId xmlns:p14="http://schemas.microsoft.com/office/powerpoint/2010/main" val="16928568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11757428-6BBE-4007-AB0B-94BB932002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3596" y="1943071"/>
            <a:ext cx="8978951" cy="4351338"/>
          </a:xfrm>
        </p:spPr>
      </p:pic>
      <p:sp>
        <p:nvSpPr>
          <p:cNvPr id="12" name="Stačiakampis 7">
            <a:extLst>
              <a:ext uri="{FF2B5EF4-FFF2-40B4-BE49-F238E27FC236}">
                <a16:creationId xmlns:a16="http://schemas.microsoft.com/office/drawing/2014/main" id="{873B97F6-0C1B-412F-8FD3-95FEB325EB57}"/>
              </a:ext>
            </a:extLst>
          </p:cNvPr>
          <p:cNvSpPr/>
          <p:nvPr/>
        </p:nvSpPr>
        <p:spPr>
          <a:xfrm>
            <a:off x="3454400" y="5947920"/>
            <a:ext cx="526473"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0112BA1B-C056-4A2A-B527-65DAADEF0DF7}"/>
              </a:ext>
            </a:extLst>
          </p:cNvPr>
          <p:cNvSpPr/>
          <p:nvPr/>
        </p:nvSpPr>
        <p:spPr>
          <a:xfrm>
            <a:off x="4703091" y="5075643"/>
            <a:ext cx="2185428" cy="663020"/>
          </a:xfrm>
          <a:prstGeom prst="wedgeRectCallout">
            <a:avLst>
              <a:gd name="adj1" fmla="val -79362"/>
              <a:gd name="adj2" fmla="val 9692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Tree>
    <p:extLst>
      <p:ext uri="{BB962C8B-B14F-4D97-AF65-F5344CB8AC3E}">
        <p14:creationId xmlns:p14="http://schemas.microsoft.com/office/powerpoint/2010/main" val="9441009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72C35EB3-4FFB-477B-9A77-57AC8B0C9B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9477" y="1842403"/>
            <a:ext cx="8791077" cy="4351338"/>
          </a:xfrm>
        </p:spPr>
      </p:pic>
      <p:sp>
        <p:nvSpPr>
          <p:cNvPr id="10" name="Stačiakampis 7">
            <a:extLst>
              <a:ext uri="{FF2B5EF4-FFF2-40B4-BE49-F238E27FC236}">
                <a16:creationId xmlns:a16="http://schemas.microsoft.com/office/drawing/2014/main" id="{BE493AD7-70A8-4D2A-80C8-16893A0C8A86}"/>
              </a:ext>
            </a:extLst>
          </p:cNvPr>
          <p:cNvSpPr/>
          <p:nvPr/>
        </p:nvSpPr>
        <p:spPr>
          <a:xfrm>
            <a:off x="10797310" y="4322320"/>
            <a:ext cx="923636" cy="3050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1D691B02-70CA-421D-BC1F-5BE7567B1F47}"/>
              </a:ext>
            </a:extLst>
          </p:cNvPr>
          <p:cNvSpPr/>
          <p:nvPr/>
        </p:nvSpPr>
        <p:spPr>
          <a:xfrm>
            <a:off x="8185200" y="3585409"/>
            <a:ext cx="2185428" cy="663020"/>
          </a:xfrm>
          <a:prstGeom prst="wedgeRectCallout">
            <a:avLst>
              <a:gd name="adj1" fmla="val 65602"/>
              <a:gd name="adj2" fmla="val 8299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Koreguoti duomenis</a:t>
            </a:r>
          </a:p>
        </p:txBody>
      </p:sp>
    </p:spTree>
    <p:extLst>
      <p:ext uri="{BB962C8B-B14F-4D97-AF65-F5344CB8AC3E}">
        <p14:creationId xmlns:p14="http://schemas.microsoft.com/office/powerpoint/2010/main" val="19961903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1E88276A-B347-4C45-AB0C-BD3DECB37E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6077" y="2129198"/>
            <a:ext cx="5829300" cy="4076700"/>
          </a:xfrm>
        </p:spPr>
      </p:pic>
      <p:sp>
        <p:nvSpPr>
          <p:cNvPr id="12" name="Stačiakampis 7">
            <a:extLst>
              <a:ext uri="{FF2B5EF4-FFF2-40B4-BE49-F238E27FC236}">
                <a16:creationId xmlns:a16="http://schemas.microsoft.com/office/drawing/2014/main" id="{83C2388F-98D4-4D93-B792-C161311D19BA}"/>
              </a:ext>
            </a:extLst>
          </p:cNvPr>
          <p:cNvSpPr/>
          <p:nvPr/>
        </p:nvSpPr>
        <p:spPr>
          <a:xfrm>
            <a:off x="7121235" y="5532581"/>
            <a:ext cx="970269" cy="498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46A3C474-70B6-457C-8645-70096971D2A1}"/>
              </a:ext>
            </a:extLst>
          </p:cNvPr>
          <p:cNvSpPr/>
          <p:nvPr/>
        </p:nvSpPr>
        <p:spPr>
          <a:xfrm>
            <a:off x="8820727" y="4733898"/>
            <a:ext cx="2185428" cy="663020"/>
          </a:xfrm>
          <a:prstGeom prst="wedgeRectCallout">
            <a:avLst>
              <a:gd name="adj1" fmla="val -79362"/>
              <a:gd name="adj2" fmla="val 9692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Tree>
    <p:extLst>
      <p:ext uri="{BB962C8B-B14F-4D97-AF65-F5344CB8AC3E}">
        <p14:creationId xmlns:p14="http://schemas.microsoft.com/office/powerpoint/2010/main" val="33818875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D2B6922E-A830-4AE1-87B8-5C22AA3E48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8424" y="1834014"/>
            <a:ext cx="9355376" cy="4351338"/>
          </a:xfrm>
        </p:spPr>
      </p:pic>
      <p:sp>
        <p:nvSpPr>
          <p:cNvPr id="10" name="Stačiakampis 7">
            <a:extLst>
              <a:ext uri="{FF2B5EF4-FFF2-40B4-BE49-F238E27FC236}">
                <a16:creationId xmlns:a16="http://schemas.microsoft.com/office/drawing/2014/main" id="{F2CCC0F5-6B28-47AE-9A8D-39394CD22387}"/>
              </a:ext>
            </a:extLst>
          </p:cNvPr>
          <p:cNvSpPr/>
          <p:nvPr/>
        </p:nvSpPr>
        <p:spPr>
          <a:xfrm>
            <a:off x="4230254" y="3694545"/>
            <a:ext cx="8866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CBA8E5CE-356A-42D3-A66B-E322A219428D}"/>
              </a:ext>
            </a:extLst>
          </p:cNvPr>
          <p:cNvSpPr/>
          <p:nvPr/>
        </p:nvSpPr>
        <p:spPr>
          <a:xfrm>
            <a:off x="2128981" y="3948546"/>
            <a:ext cx="1186874"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Stačiakampis 7">
            <a:extLst>
              <a:ext uri="{FF2B5EF4-FFF2-40B4-BE49-F238E27FC236}">
                <a16:creationId xmlns:a16="http://schemas.microsoft.com/office/drawing/2014/main" id="{7D488BC6-85A8-4C30-9BFF-B7BD1AC55012}"/>
              </a:ext>
            </a:extLst>
          </p:cNvPr>
          <p:cNvSpPr/>
          <p:nvPr/>
        </p:nvSpPr>
        <p:spPr>
          <a:xfrm>
            <a:off x="10400145" y="4276105"/>
            <a:ext cx="877905" cy="388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Kalbos debesėlis: stačiakampis 8">
            <a:extLst>
              <a:ext uri="{FF2B5EF4-FFF2-40B4-BE49-F238E27FC236}">
                <a16:creationId xmlns:a16="http://schemas.microsoft.com/office/drawing/2014/main" id="{30F49A3A-89FC-43F9-8EA6-EDB40D37BF71}"/>
              </a:ext>
            </a:extLst>
          </p:cNvPr>
          <p:cNvSpPr/>
          <p:nvPr/>
        </p:nvSpPr>
        <p:spPr>
          <a:xfrm>
            <a:off x="7370618" y="4470235"/>
            <a:ext cx="2185428" cy="663020"/>
          </a:xfrm>
          <a:prstGeom prst="wedgeRectCallout">
            <a:avLst>
              <a:gd name="adj1" fmla="val 85465"/>
              <a:gd name="adj2" fmla="val -4656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305461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4E0FEDF-44A6-4255-85F4-9FF6CD600B20}"/>
              </a:ext>
            </a:extLst>
          </p:cNvPr>
          <p:cNvSpPr>
            <a:spLocks noGrp="1"/>
          </p:cNvSpPr>
          <p:nvPr>
            <p:ph type="title"/>
          </p:nvPr>
        </p:nvSpPr>
        <p:spPr/>
        <p:txBody>
          <a:bodyPr/>
          <a:lstStyle/>
          <a:p>
            <a:r>
              <a:rPr lang="lt-LT" dirty="0"/>
              <a:t>Prisijungimas prie GPAIS</a:t>
            </a:r>
          </a:p>
        </p:txBody>
      </p:sp>
      <p:pic>
        <p:nvPicPr>
          <p:cNvPr id="8" name="Turinio vietos rezervavimo ženklas 7">
            <a:extLst>
              <a:ext uri="{FF2B5EF4-FFF2-40B4-BE49-F238E27FC236}">
                <a16:creationId xmlns:a16="http://schemas.microsoft.com/office/drawing/2014/main" id="{EAE3EBC9-A758-462A-8792-0DEC4081E3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7216" y="1836257"/>
            <a:ext cx="8746852" cy="4351338"/>
          </a:xfrm>
        </p:spPr>
      </p:pic>
      <p:sp>
        <p:nvSpPr>
          <p:cNvPr id="9" name="Stačiakampis 8">
            <a:extLst>
              <a:ext uri="{FF2B5EF4-FFF2-40B4-BE49-F238E27FC236}">
                <a16:creationId xmlns:a16="http://schemas.microsoft.com/office/drawing/2014/main" id="{3DA103BA-2925-40AC-9CAD-9F0273E00EE0}"/>
              </a:ext>
            </a:extLst>
          </p:cNvPr>
          <p:cNvSpPr/>
          <p:nvPr/>
        </p:nvSpPr>
        <p:spPr>
          <a:xfrm>
            <a:off x="198474" y="1836257"/>
            <a:ext cx="2778742" cy="2308324"/>
          </a:xfrm>
          <a:prstGeom prst="rect">
            <a:avLst/>
          </a:prstGeom>
        </p:spPr>
        <p:txBody>
          <a:bodyPr wrap="square">
            <a:spAutoFit/>
          </a:bodyPr>
          <a:lstStyle/>
          <a:p>
            <a:r>
              <a:rPr lang="lt-LT" dirty="0">
                <a:latin typeface="Arial" panose="020B0604020202020204" pitchFamily="34" charset="0"/>
                <a:ea typeface="Arial Unicode MS"/>
              </a:rPr>
              <a:t>Jeigu peržiūros lange dalies asmens duomenų nėra, naudotojo kortelėje užpildykite su jūsų asmeniu susijusią informaciją „Mano profilis“ – pvz. el. pašto adresą, telefono numerį.</a:t>
            </a:r>
            <a:endParaRPr lang="lt-LT" dirty="0"/>
          </a:p>
        </p:txBody>
      </p:sp>
      <p:sp>
        <p:nvSpPr>
          <p:cNvPr id="10" name="Stačiakampis 9">
            <a:extLst>
              <a:ext uri="{FF2B5EF4-FFF2-40B4-BE49-F238E27FC236}">
                <a16:creationId xmlns:a16="http://schemas.microsoft.com/office/drawing/2014/main" id="{5E3B7006-A29D-40C4-9543-33EC7820D804}"/>
              </a:ext>
            </a:extLst>
          </p:cNvPr>
          <p:cNvSpPr/>
          <p:nvPr/>
        </p:nvSpPr>
        <p:spPr>
          <a:xfrm>
            <a:off x="198474" y="4144581"/>
            <a:ext cx="2640419" cy="923330"/>
          </a:xfrm>
          <a:prstGeom prst="rect">
            <a:avLst/>
          </a:prstGeom>
        </p:spPr>
        <p:txBody>
          <a:bodyPr wrap="square">
            <a:spAutoFit/>
          </a:bodyPr>
          <a:lstStyle/>
          <a:p>
            <a:r>
              <a:rPr lang="lt-LT" dirty="0">
                <a:latin typeface="Arial" panose="020B0604020202020204" pitchFamily="34" charset="0"/>
                <a:ea typeface="Arial Unicode MS"/>
              </a:rPr>
              <a:t>Jeigu duomenys teisingi, paspauskite mygtuką </a:t>
            </a:r>
            <a:r>
              <a:rPr lang="lt-LT" b="1" dirty="0">
                <a:latin typeface="Arial" panose="020B0604020202020204" pitchFamily="34" charset="0"/>
                <a:ea typeface="Arial Unicode MS"/>
              </a:rPr>
              <a:t>[Patvirtinti].</a:t>
            </a:r>
            <a:endParaRPr lang="lt-LT" dirty="0"/>
          </a:p>
        </p:txBody>
      </p:sp>
      <p:sp>
        <p:nvSpPr>
          <p:cNvPr id="12" name="Stačiakampis 11">
            <a:extLst>
              <a:ext uri="{FF2B5EF4-FFF2-40B4-BE49-F238E27FC236}">
                <a16:creationId xmlns:a16="http://schemas.microsoft.com/office/drawing/2014/main" id="{5F9DD8BC-B60E-4656-A0FF-BB8133FFB0CF}"/>
              </a:ext>
            </a:extLst>
          </p:cNvPr>
          <p:cNvSpPr/>
          <p:nvPr/>
        </p:nvSpPr>
        <p:spPr>
          <a:xfrm>
            <a:off x="7382540" y="4844148"/>
            <a:ext cx="634409" cy="4296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12">
            <a:extLst>
              <a:ext uri="{FF2B5EF4-FFF2-40B4-BE49-F238E27FC236}">
                <a16:creationId xmlns:a16="http://schemas.microsoft.com/office/drawing/2014/main" id="{AA7721F8-E9CE-4890-BC6E-2B40C9E6408E}"/>
              </a:ext>
            </a:extLst>
          </p:cNvPr>
          <p:cNvSpPr/>
          <p:nvPr/>
        </p:nvSpPr>
        <p:spPr>
          <a:xfrm>
            <a:off x="8743508" y="4484992"/>
            <a:ext cx="1534468" cy="718312"/>
          </a:xfrm>
          <a:prstGeom prst="wedgeRectCallout">
            <a:avLst>
              <a:gd name="adj1" fmla="val -103436"/>
              <a:gd name="adj2" fmla="val 2706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Patvirtinti</a:t>
            </a:r>
          </a:p>
        </p:txBody>
      </p:sp>
      <p:sp>
        <p:nvSpPr>
          <p:cNvPr id="14" name="Stačiakampis 13">
            <a:extLst>
              <a:ext uri="{FF2B5EF4-FFF2-40B4-BE49-F238E27FC236}">
                <a16:creationId xmlns:a16="http://schemas.microsoft.com/office/drawing/2014/main" id="{9D6BA8F9-A196-4D26-921D-799364B7B27C}"/>
              </a:ext>
            </a:extLst>
          </p:cNvPr>
          <p:cNvSpPr/>
          <p:nvPr/>
        </p:nvSpPr>
        <p:spPr>
          <a:xfrm>
            <a:off x="198474" y="5203304"/>
            <a:ext cx="2778742" cy="1200329"/>
          </a:xfrm>
          <a:prstGeom prst="rect">
            <a:avLst/>
          </a:prstGeom>
        </p:spPr>
        <p:txBody>
          <a:bodyPr wrap="square">
            <a:spAutoFit/>
          </a:bodyPr>
          <a:lstStyle/>
          <a:p>
            <a:r>
              <a:rPr lang="lt-LT" dirty="0">
                <a:latin typeface="Arial" panose="020B0604020202020204" pitchFamily="34" charset="0"/>
                <a:ea typeface="Arial Unicode MS"/>
              </a:rPr>
              <a:t>Kiekvieną kartą jungiantis prie GPAIS, reikės jungtis per Elektroninius valdžios vartus.</a:t>
            </a:r>
            <a:endParaRPr lang="lt-LT" dirty="0"/>
          </a:p>
        </p:txBody>
      </p:sp>
    </p:spTree>
    <p:extLst>
      <p:ext uri="{BB962C8B-B14F-4D97-AF65-F5344CB8AC3E}">
        <p14:creationId xmlns:p14="http://schemas.microsoft.com/office/powerpoint/2010/main" val="7802982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1041AC01-6770-4D51-A428-A73311E8B7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8152" y="1825625"/>
            <a:ext cx="2775695" cy="4351338"/>
          </a:xfrm>
        </p:spPr>
      </p:pic>
    </p:spTree>
    <p:extLst>
      <p:ext uri="{BB962C8B-B14F-4D97-AF65-F5344CB8AC3E}">
        <p14:creationId xmlns:p14="http://schemas.microsoft.com/office/powerpoint/2010/main" val="9910801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899F210F-D935-4431-BEF3-306B7E04BD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2206" y="1865028"/>
            <a:ext cx="8751240" cy="4351338"/>
          </a:xfrm>
        </p:spPr>
      </p:pic>
      <p:sp>
        <p:nvSpPr>
          <p:cNvPr id="12" name="Stačiakampis 7">
            <a:extLst>
              <a:ext uri="{FF2B5EF4-FFF2-40B4-BE49-F238E27FC236}">
                <a16:creationId xmlns:a16="http://schemas.microsoft.com/office/drawing/2014/main" id="{E50D8C21-6826-4F49-8611-4DFE52682216}"/>
              </a:ext>
            </a:extLst>
          </p:cNvPr>
          <p:cNvSpPr/>
          <p:nvPr/>
        </p:nvSpPr>
        <p:spPr>
          <a:xfrm>
            <a:off x="4137891" y="3429000"/>
            <a:ext cx="8866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52085387-F3C5-4786-B39F-FCD93D34D18F}"/>
              </a:ext>
            </a:extLst>
          </p:cNvPr>
          <p:cNvSpPr/>
          <p:nvPr/>
        </p:nvSpPr>
        <p:spPr>
          <a:xfrm>
            <a:off x="2165926" y="3906769"/>
            <a:ext cx="1436255"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Stačiakampis 7">
            <a:extLst>
              <a:ext uri="{FF2B5EF4-FFF2-40B4-BE49-F238E27FC236}">
                <a16:creationId xmlns:a16="http://schemas.microsoft.com/office/drawing/2014/main" id="{6E16304C-8820-4EF2-9A56-2B41D4EAE366}"/>
              </a:ext>
            </a:extLst>
          </p:cNvPr>
          <p:cNvSpPr/>
          <p:nvPr/>
        </p:nvSpPr>
        <p:spPr>
          <a:xfrm>
            <a:off x="9892145" y="4239161"/>
            <a:ext cx="877905" cy="388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Kalbos debesėlis: stačiakampis 8">
            <a:extLst>
              <a:ext uri="{FF2B5EF4-FFF2-40B4-BE49-F238E27FC236}">
                <a16:creationId xmlns:a16="http://schemas.microsoft.com/office/drawing/2014/main" id="{E795312B-95F7-4673-968D-4C7806DC7BB5}"/>
              </a:ext>
            </a:extLst>
          </p:cNvPr>
          <p:cNvSpPr/>
          <p:nvPr/>
        </p:nvSpPr>
        <p:spPr>
          <a:xfrm>
            <a:off x="6862618" y="4433291"/>
            <a:ext cx="2185428" cy="663020"/>
          </a:xfrm>
          <a:prstGeom prst="wedgeRectCallout">
            <a:avLst>
              <a:gd name="adj1" fmla="val 85465"/>
              <a:gd name="adj2" fmla="val -4656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38278251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D69823C3-7E91-493D-980B-59D5B22B7F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4172" y="1825625"/>
            <a:ext cx="2703655" cy="4351338"/>
          </a:xfrm>
        </p:spPr>
      </p:pic>
    </p:spTree>
    <p:extLst>
      <p:ext uri="{BB962C8B-B14F-4D97-AF65-F5344CB8AC3E}">
        <p14:creationId xmlns:p14="http://schemas.microsoft.com/office/powerpoint/2010/main" val="1013703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7498AD53-6903-46B6-BD57-647817444C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0760" y="1825625"/>
            <a:ext cx="8810479" cy="4351338"/>
          </a:xfrm>
        </p:spPr>
      </p:pic>
      <p:sp>
        <p:nvSpPr>
          <p:cNvPr id="8" name="Stačiakampis 7">
            <a:extLst>
              <a:ext uri="{FF2B5EF4-FFF2-40B4-BE49-F238E27FC236}">
                <a16:creationId xmlns:a16="http://schemas.microsoft.com/office/drawing/2014/main" id="{513EA780-73A2-4236-99FF-1A82FD39FCEF}"/>
              </a:ext>
            </a:extLst>
          </p:cNvPr>
          <p:cNvSpPr/>
          <p:nvPr/>
        </p:nvSpPr>
        <p:spPr>
          <a:xfrm>
            <a:off x="3759200" y="2366818"/>
            <a:ext cx="8866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Stačiakampis 7">
            <a:extLst>
              <a:ext uri="{FF2B5EF4-FFF2-40B4-BE49-F238E27FC236}">
                <a16:creationId xmlns:a16="http://schemas.microsoft.com/office/drawing/2014/main" id="{1ADEB55B-4FE6-4BA2-B099-748E72F323E6}"/>
              </a:ext>
            </a:extLst>
          </p:cNvPr>
          <p:cNvSpPr/>
          <p:nvPr/>
        </p:nvSpPr>
        <p:spPr>
          <a:xfrm>
            <a:off x="1690760" y="3066260"/>
            <a:ext cx="1551204"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Stačiakampis 7">
            <a:extLst>
              <a:ext uri="{FF2B5EF4-FFF2-40B4-BE49-F238E27FC236}">
                <a16:creationId xmlns:a16="http://schemas.microsoft.com/office/drawing/2014/main" id="{DE3572CD-49DC-4724-8D3B-0433910C5275}"/>
              </a:ext>
            </a:extLst>
          </p:cNvPr>
          <p:cNvSpPr/>
          <p:nvPr/>
        </p:nvSpPr>
        <p:spPr>
          <a:xfrm>
            <a:off x="9541163" y="3429000"/>
            <a:ext cx="877905" cy="388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7668BCFC-322B-4264-8821-05AD85838FBA}"/>
              </a:ext>
            </a:extLst>
          </p:cNvPr>
          <p:cNvSpPr/>
          <p:nvPr/>
        </p:nvSpPr>
        <p:spPr>
          <a:xfrm>
            <a:off x="6511636" y="3623130"/>
            <a:ext cx="2185428" cy="663020"/>
          </a:xfrm>
          <a:prstGeom prst="wedgeRectCallout">
            <a:avLst>
              <a:gd name="adj1" fmla="val 85465"/>
              <a:gd name="adj2" fmla="val -4656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
        <p:nvSpPr>
          <p:cNvPr id="12" name="Kalbos debesėlis: stačiakampis 8">
            <a:extLst>
              <a:ext uri="{FF2B5EF4-FFF2-40B4-BE49-F238E27FC236}">
                <a16:creationId xmlns:a16="http://schemas.microsoft.com/office/drawing/2014/main" id="{BFA37997-2B0D-4F40-BC60-4F98A2BB2051}"/>
              </a:ext>
            </a:extLst>
          </p:cNvPr>
          <p:cNvSpPr/>
          <p:nvPr/>
        </p:nvSpPr>
        <p:spPr>
          <a:xfrm>
            <a:off x="9675090" y="4049240"/>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27728166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5F553406-A9EB-47B5-9FE0-B301CB8109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5539" y="1825625"/>
            <a:ext cx="4800922" cy="4351338"/>
          </a:xfrm>
        </p:spPr>
      </p:pic>
      <p:sp>
        <p:nvSpPr>
          <p:cNvPr id="12" name="Stačiakampis 7">
            <a:extLst>
              <a:ext uri="{FF2B5EF4-FFF2-40B4-BE49-F238E27FC236}">
                <a16:creationId xmlns:a16="http://schemas.microsoft.com/office/drawing/2014/main" id="{74CC488B-A4F2-4F7D-AAE7-45849DD20FD7}"/>
              </a:ext>
            </a:extLst>
          </p:cNvPr>
          <p:cNvSpPr/>
          <p:nvPr/>
        </p:nvSpPr>
        <p:spPr>
          <a:xfrm>
            <a:off x="4636654" y="5636491"/>
            <a:ext cx="877905" cy="388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FA640D04-7949-4BA1-8440-40ACACBA3755}"/>
              </a:ext>
            </a:extLst>
          </p:cNvPr>
          <p:cNvSpPr/>
          <p:nvPr/>
        </p:nvSpPr>
        <p:spPr>
          <a:xfrm>
            <a:off x="6096000" y="5167601"/>
            <a:ext cx="2185428" cy="663020"/>
          </a:xfrm>
          <a:prstGeom prst="wedgeRectCallout">
            <a:avLst>
              <a:gd name="adj1" fmla="val -74713"/>
              <a:gd name="adj2" fmla="val 3284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29588113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4A8F08D6-CB4A-4201-AC63-F83893FB8A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161" y="1825625"/>
            <a:ext cx="8751677" cy="4351338"/>
          </a:xfrm>
        </p:spPr>
      </p:pic>
      <p:sp>
        <p:nvSpPr>
          <p:cNvPr id="10" name="Kalbos debesėlis: stačiakampis 8">
            <a:extLst>
              <a:ext uri="{FF2B5EF4-FFF2-40B4-BE49-F238E27FC236}">
                <a16:creationId xmlns:a16="http://schemas.microsoft.com/office/drawing/2014/main" id="{1417455D-6F3D-49BF-B43D-8CF1EE1B23E4}"/>
              </a:ext>
            </a:extLst>
          </p:cNvPr>
          <p:cNvSpPr/>
          <p:nvPr/>
        </p:nvSpPr>
        <p:spPr>
          <a:xfrm>
            <a:off x="9444181" y="3846040"/>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11" name="Stačiakampis 7">
            <a:extLst>
              <a:ext uri="{FF2B5EF4-FFF2-40B4-BE49-F238E27FC236}">
                <a16:creationId xmlns:a16="http://schemas.microsoft.com/office/drawing/2014/main" id="{271193F7-72B0-4011-8318-295162F3536E}"/>
              </a:ext>
            </a:extLst>
          </p:cNvPr>
          <p:cNvSpPr/>
          <p:nvPr/>
        </p:nvSpPr>
        <p:spPr>
          <a:xfrm>
            <a:off x="1616869" y="3513532"/>
            <a:ext cx="1237167"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Stačiakampis 7">
            <a:extLst>
              <a:ext uri="{FF2B5EF4-FFF2-40B4-BE49-F238E27FC236}">
                <a16:creationId xmlns:a16="http://schemas.microsoft.com/office/drawing/2014/main" id="{3B714B94-3CB2-4C1E-9F04-84DD3C27732D}"/>
              </a:ext>
            </a:extLst>
          </p:cNvPr>
          <p:cNvSpPr/>
          <p:nvPr/>
        </p:nvSpPr>
        <p:spPr>
          <a:xfrm>
            <a:off x="3713019" y="2588256"/>
            <a:ext cx="8866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864461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F6AB5CCC-DC55-4F0D-BC26-94B9B9E26E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8782" y="1825625"/>
            <a:ext cx="8654435" cy="4351338"/>
          </a:xfrm>
        </p:spPr>
      </p:pic>
      <p:sp>
        <p:nvSpPr>
          <p:cNvPr id="12" name="Stačiakampis 7">
            <a:extLst>
              <a:ext uri="{FF2B5EF4-FFF2-40B4-BE49-F238E27FC236}">
                <a16:creationId xmlns:a16="http://schemas.microsoft.com/office/drawing/2014/main" id="{556B4A13-2596-47D1-840B-57D619D331BF}"/>
              </a:ext>
            </a:extLst>
          </p:cNvPr>
          <p:cNvSpPr/>
          <p:nvPr/>
        </p:nvSpPr>
        <p:spPr>
          <a:xfrm>
            <a:off x="1768782" y="3033242"/>
            <a:ext cx="1237167"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4E37C470-534C-44E0-82E6-F0CDFD44314E}"/>
              </a:ext>
            </a:extLst>
          </p:cNvPr>
          <p:cNvSpPr/>
          <p:nvPr/>
        </p:nvSpPr>
        <p:spPr>
          <a:xfrm>
            <a:off x="3759200" y="1877057"/>
            <a:ext cx="8866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96663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F22C445F-40D8-4C21-AEB4-05410FB937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280" y="1825625"/>
            <a:ext cx="8741440" cy="4351338"/>
          </a:xfrm>
        </p:spPr>
      </p:pic>
      <p:sp>
        <p:nvSpPr>
          <p:cNvPr id="15" name="Stačiakampis 7">
            <a:extLst>
              <a:ext uri="{FF2B5EF4-FFF2-40B4-BE49-F238E27FC236}">
                <a16:creationId xmlns:a16="http://schemas.microsoft.com/office/drawing/2014/main" id="{CEF1D917-8A16-4571-A337-D325AB0056AC}"/>
              </a:ext>
            </a:extLst>
          </p:cNvPr>
          <p:cNvSpPr/>
          <p:nvPr/>
        </p:nvSpPr>
        <p:spPr>
          <a:xfrm>
            <a:off x="1847776" y="3203482"/>
            <a:ext cx="1311060"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Stačiakampis 7">
            <a:extLst>
              <a:ext uri="{FF2B5EF4-FFF2-40B4-BE49-F238E27FC236}">
                <a16:creationId xmlns:a16="http://schemas.microsoft.com/office/drawing/2014/main" id="{8EF51EFE-24A4-49AB-97AB-2B44DFDB72F2}"/>
              </a:ext>
            </a:extLst>
          </p:cNvPr>
          <p:cNvSpPr/>
          <p:nvPr/>
        </p:nvSpPr>
        <p:spPr>
          <a:xfrm>
            <a:off x="3768436" y="1844097"/>
            <a:ext cx="8866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2474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AC0F88CF-E80E-4121-B7C9-BE7B666732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5035" y="1825625"/>
            <a:ext cx="8721929" cy="4351338"/>
          </a:xfrm>
        </p:spPr>
      </p:pic>
      <p:sp>
        <p:nvSpPr>
          <p:cNvPr id="10" name="Stačiakampis 7">
            <a:extLst>
              <a:ext uri="{FF2B5EF4-FFF2-40B4-BE49-F238E27FC236}">
                <a16:creationId xmlns:a16="http://schemas.microsoft.com/office/drawing/2014/main" id="{D0452672-B1B9-4AC0-B80A-F73369AC54DE}"/>
              </a:ext>
            </a:extLst>
          </p:cNvPr>
          <p:cNvSpPr/>
          <p:nvPr/>
        </p:nvSpPr>
        <p:spPr>
          <a:xfrm>
            <a:off x="1810831" y="3429000"/>
            <a:ext cx="1311060"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9E704B26-F899-4912-9112-A27E4D8E1D8B}"/>
              </a:ext>
            </a:extLst>
          </p:cNvPr>
          <p:cNvSpPr/>
          <p:nvPr/>
        </p:nvSpPr>
        <p:spPr>
          <a:xfrm>
            <a:off x="3768436" y="1844097"/>
            <a:ext cx="8866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Stačiakampis 7">
            <a:extLst>
              <a:ext uri="{FF2B5EF4-FFF2-40B4-BE49-F238E27FC236}">
                <a16:creationId xmlns:a16="http://schemas.microsoft.com/office/drawing/2014/main" id="{6E98F990-68DD-4022-BFC3-3A015BFE059E}"/>
              </a:ext>
            </a:extLst>
          </p:cNvPr>
          <p:cNvSpPr/>
          <p:nvPr/>
        </p:nvSpPr>
        <p:spPr>
          <a:xfrm>
            <a:off x="9402618" y="3696856"/>
            <a:ext cx="978551" cy="388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750F98E1-1382-4FCB-BA76-69DBACBE1184}"/>
              </a:ext>
            </a:extLst>
          </p:cNvPr>
          <p:cNvSpPr/>
          <p:nvPr/>
        </p:nvSpPr>
        <p:spPr>
          <a:xfrm>
            <a:off x="6594764" y="3338274"/>
            <a:ext cx="2185428" cy="663020"/>
          </a:xfrm>
          <a:prstGeom prst="wedgeRectCallout">
            <a:avLst>
              <a:gd name="adj1" fmla="val 77013"/>
              <a:gd name="adj2" fmla="val 3980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Koreguoti duomenis</a:t>
            </a:r>
          </a:p>
        </p:txBody>
      </p:sp>
    </p:spTree>
    <p:extLst>
      <p:ext uri="{BB962C8B-B14F-4D97-AF65-F5344CB8AC3E}">
        <p14:creationId xmlns:p14="http://schemas.microsoft.com/office/powerpoint/2010/main" val="30081149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6E96164E-9B3D-4C33-8555-E07F007D6E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8975" y="2696369"/>
            <a:ext cx="5734050" cy="2609850"/>
          </a:xfrm>
        </p:spPr>
      </p:pic>
      <p:sp>
        <p:nvSpPr>
          <p:cNvPr id="14" name="Stačiakampis 7">
            <a:extLst>
              <a:ext uri="{FF2B5EF4-FFF2-40B4-BE49-F238E27FC236}">
                <a16:creationId xmlns:a16="http://schemas.microsoft.com/office/drawing/2014/main" id="{73248FCF-0392-4D3E-B0FE-0009C6053D51}"/>
              </a:ext>
            </a:extLst>
          </p:cNvPr>
          <p:cNvSpPr/>
          <p:nvPr/>
        </p:nvSpPr>
        <p:spPr>
          <a:xfrm>
            <a:off x="4368799" y="4685146"/>
            <a:ext cx="978551" cy="388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Kalbos debesėlis: stačiakampis 8">
            <a:extLst>
              <a:ext uri="{FF2B5EF4-FFF2-40B4-BE49-F238E27FC236}">
                <a16:creationId xmlns:a16="http://schemas.microsoft.com/office/drawing/2014/main" id="{A4952E4F-D035-469C-A715-BAF0DBB63D6A}"/>
              </a:ext>
            </a:extLst>
          </p:cNvPr>
          <p:cNvSpPr/>
          <p:nvPr/>
        </p:nvSpPr>
        <p:spPr>
          <a:xfrm>
            <a:off x="5874327" y="3920164"/>
            <a:ext cx="2185428" cy="663020"/>
          </a:xfrm>
          <a:prstGeom prst="wedgeRectCallout">
            <a:avLst>
              <a:gd name="adj1" fmla="val -72599"/>
              <a:gd name="adj2" fmla="val 9135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Tree>
    <p:extLst>
      <p:ext uri="{BB962C8B-B14F-4D97-AF65-F5344CB8AC3E}">
        <p14:creationId xmlns:p14="http://schemas.microsoft.com/office/powerpoint/2010/main" val="4185801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E91A8EF-FA9F-468C-A427-B4FE69D35E6F}"/>
              </a:ext>
            </a:extLst>
          </p:cNvPr>
          <p:cNvSpPr>
            <a:spLocks noGrp="1"/>
          </p:cNvSpPr>
          <p:nvPr>
            <p:ph type="title"/>
          </p:nvPr>
        </p:nvSpPr>
        <p:spPr/>
        <p:txBody>
          <a:bodyPr/>
          <a:lstStyle/>
          <a:p>
            <a:r>
              <a:rPr lang="lt-LT" dirty="0"/>
              <a:t>Prisijungimas prie GPAIS</a:t>
            </a:r>
          </a:p>
        </p:txBody>
      </p:sp>
      <p:pic>
        <p:nvPicPr>
          <p:cNvPr id="9" name="Turinio vietos rezervavimo ženklas 8">
            <a:extLst>
              <a:ext uri="{FF2B5EF4-FFF2-40B4-BE49-F238E27FC236}">
                <a16:creationId xmlns:a16="http://schemas.microsoft.com/office/drawing/2014/main" id="{FAD14830-F677-4CDD-961B-9059CC3F51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5392" y="1857522"/>
            <a:ext cx="8986705" cy="4351338"/>
          </a:xfrm>
        </p:spPr>
      </p:pic>
      <p:sp>
        <p:nvSpPr>
          <p:cNvPr id="10" name="Stačiakampis 9">
            <a:extLst>
              <a:ext uri="{FF2B5EF4-FFF2-40B4-BE49-F238E27FC236}">
                <a16:creationId xmlns:a16="http://schemas.microsoft.com/office/drawing/2014/main" id="{4AF5465C-EC7A-4BD8-BA6E-9F7B3AA63350}"/>
              </a:ext>
            </a:extLst>
          </p:cNvPr>
          <p:cNvSpPr/>
          <p:nvPr/>
        </p:nvSpPr>
        <p:spPr>
          <a:xfrm>
            <a:off x="379903" y="1857522"/>
            <a:ext cx="2225074" cy="3416320"/>
          </a:xfrm>
          <a:prstGeom prst="rect">
            <a:avLst/>
          </a:prstGeom>
        </p:spPr>
        <p:txBody>
          <a:bodyPr wrap="square">
            <a:spAutoFit/>
          </a:bodyPr>
          <a:lstStyle/>
          <a:p>
            <a:r>
              <a:rPr lang="lt-LT" dirty="0">
                <a:latin typeface="Arial" panose="020B0604020202020204" pitchFamily="34" charset="0"/>
                <a:ea typeface="Arial Unicode MS"/>
              </a:rPr>
              <a:t>Jeigu pirmą kartą jungiantis prie GPAIS turite įgaliojimą atstovauti juridinį asmenį, pasirinkite vartotojo kategoriją [Verslo subjektas] ir busite autentifikuotas kaip fizinis asmuo atstovaujantis juridinį asmenį.</a:t>
            </a:r>
            <a:endParaRPr lang="lt-LT" dirty="0"/>
          </a:p>
        </p:txBody>
      </p:sp>
      <p:sp>
        <p:nvSpPr>
          <p:cNvPr id="14" name="Stačiakampis 13">
            <a:extLst>
              <a:ext uri="{FF2B5EF4-FFF2-40B4-BE49-F238E27FC236}">
                <a16:creationId xmlns:a16="http://schemas.microsoft.com/office/drawing/2014/main" id="{A266E0F5-50EB-4BC9-8393-73C537129276}"/>
              </a:ext>
            </a:extLst>
          </p:cNvPr>
          <p:cNvSpPr/>
          <p:nvPr/>
        </p:nvSpPr>
        <p:spPr>
          <a:xfrm>
            <a:off x="6475228" y="3710763"/>
            <a:ext cx="1818167" cy="813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Kalbos debesėlis: stačiakampis 14">
            <a:extLst>
              <a:ext uri="{FF2B5EF4-FFF2-40B4-BE49-F238E27FC236}">
                <a16:creationId xmlns:a16="http://schemas.microsoft.com/office/drawing/2014/main" id="{28E53668-CD74-4906-A2F2-EBB5B8B9DD4A}"/>
              </a:ext>
            </a:extLst>
          </p:cNvPr>
          <p:cNvSpPr/>
          <p:nvPr/>
        </p:nvSpPr>
        <p:spPr>
          <a:xfrm>
            <a:off x="8694563" y="4165295"/>
            <a:ext cx="1534468" cy="718312"/>
          </a:xfrm>
          <a:prstGeom prst="wedgeRectCallout">
            <a:avLst>
              <a:gd name="adj1" fmla="val -117294"/>
              <a:gd name="adj2" fmla="val -5286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Patvirtinti</a:t>
            </a:r>
          </a:p>
        </p:txBody>
      </p:sp>
    </p:spTree>
    <p:extLst>
      <p:ext uri="{BB962C8B-B14F-4D97-AF65-F5344CB8AC3E}">
        <p14:creationId xmlns:p14="http://schemas.microsoft.com/office/powerpoint/2010/main" val="24720780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44410D15-3704-40E7-B2F7-9BBF266C7A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4927" y="1825625"/>
            <a:ext cx="8722145" cy="4351338"/>
          </a:xfrm>
        </p:spPr>
      </p:pic>
      <p:sp>
        <p:nvSpPr>
          <p:cNvPr id="14" name="Stačiakampis 7">
            <a:extLst>
              <a:ext uri="{FF2B5EF4-FFF2-40B4-BE49-F238E27FC236}">
                <a16:creationId xmlns:a16="http://schemas.microsoft.com/office/drawing/2014/main" id="{FC2DAC0A-0566-4FA0-A734-007CED5A62B4}"/>
              </a:ext>
            </a:extLst>
          </p:cNvPr>
          <p:cNvSpPr/>
          <p:nvPr/>
        </p:nvSpPr>
        <p:spPr>
          <a:xfrm>
            <a:off x="1734927" y="3641436"/>
            <a:ext cx="1311060"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Stačiakampis 7">
            <a:extLst>
              <a:ext uri="{FF2B5EF4-FFF2-40B4-BE49-F238E27FC236}">
                <a16:creationId xmlns:a16="http://schemas.microsoft.com/office/drawing/2014/main" id="{5E256590-BEE5-4A1F-80CA-E44329DFCB3B}"/>
              </a:ext>
            </a:extLst>
          </p:cNvPr>
          <p:cNvSpPr/>
          <p:nvPr/>
        </p:nvSpPr>
        <p:spPr>
          <a:xfrm>
            <a:off x="3768436" y="1844097"/>
            <a:ext cx="8866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Kalbos debesėlis: stačiakampis 8">
            <a:extLst>
              <a:ext uri="{FF2B5EF4-FFF2-40B4-BE49-F238E27FC236}">
                <a16:creationId xmlns:a16="http://schemas.microsoft.com/office/drawing/2014/main" id="{CBB12290-AE07-4A99-8A01-5B01828FFFAE}"/>
              </a:ext>
            </a:extLst>
          </p:cNvPr>
          <p:cNvSpPr/>
          <p:nvPr/>
        </p:nvSpPr>
        <p:spPr>
          <a:xfrm>
            <a:off x="9168372" y="3775364"/>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24719761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7B4B499C-1399-49AD-9469-24B68822B4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366" y="1825625"/>
            <a:ext cx="8741268" cy="4351338"/>
          </a:xfrm>
        </p:spPr>
      </p:pic>
      <p:sp>
        <p:nvSpPr>
          <p:cNvPr id="11" name="Stačiakampis 7">
            <a:extLst>
              <a:ext uri="{FF2B5EF4-FFF2-40B4-BE49-F238E27FC236}">
                <a16:creationId xmlns:a16="http://schemas.microsoft.com/office/drawing/2014/main" id="{4228ABBA-7BC2-4511-8AE2-EEFFD4669E0C}"/>
              </a:ext>
            </a:extLst>
          </p:cNvPr>
          <p:cNvSpPr/>
          <p:nvPr/>
        </p:nvSpPr>
        <p:spPr>
          <a:xfrm>
            <a:off x="1799582" y="3867366"/>
            <a:ext cx="2185428"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Stačiakampis 7">
            <a:extLst>
              <a:ext uri="{FF2B5EF4-FFF2-40B4-BE49-F238E27FC236}">
                <a16:creationId xmlns:a16="http://schemas.microsoft.com/office/drawing/2014/main" id="{D5B1CD35-9C8E-4A79-BF41-A16BB36A52A8}"/>
              </a:ext>
            </a:extLst>
          </p:cNvPr>
          <p:cNvSpPr/>
          <p:nvPr/>
        </p:nvSpPr>
        <p:spPr>
          <a:xfrm>
            <a:off x="3768436" y="1844097"/>
            <a:ext cx="8866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AD935FDD-3C86-4FF4-BDD0-4E9CF5776E1B}"/>
              </a:ext>
            </a:extLst>
          </p:cNvPr>
          <p:cNvSpPr/>
          <p:nvPr/>
        </p:nvSpPr>
        <p:spPr>
          <a:xfrm>
            <a:off x="9297681" y="4255655"/>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20027857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75E9FB95-7E49-4787-ADDD-AD7FF7DFDC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488" y="1825625"/>
            <a:ext cx="8751024" cy="4351338"/>
          </a:xfrm>
        </p:spPr>
      </p:pic>
      <p:sp>
        <p:nvSpPr>
          <p:cNvPr id="14" name="Stačiakampis 7">
            <a:extLst>
              <a:ext uri="{FF2B5EF4-FFF2-40B4-BE49-F238E27FC236}">
                <a16:creationId xmlns:a16="http://schemas.microsoft.com/office/drawing/2014/main" id="{6B8170E8-D88D-47DE-BA13-988C2223B027}"/>
              </a:ext>
            </a:extLst>
          </p:cNvPr>
          <p:cNvSpPr/>
          <p:nvPr/>
        </p:nvSpPr>
        <p:spPr>
          <a:xfrm>
            <a:off x="1720488" y="4075182"/>
            <a:ext cx="2185428"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Stačiakampis 7">
            <a:extLst>
              <a:ext uri="{FF2B5EF4-FFF2-40B4-BE49-F238E27FC236}">
                <a16:creationId xmlns:a16="http://schemas.microsoft.com/office/drawing/2014/main" id="{A3470D78-4EA4-4D06-A76F-8B0A5F1DE28E}"/>
              </a:ext>
            </a:extLst>
          </p:cNvPr>
          <p:cNvSpPr/>
          <p:nvPr/>
        </p:nvSpPr>
        <p:spPr>
          <a:xfrm>
            <a:off x="3768436" y="1844097"/>
            <a:ext cx="8866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Kalbos debesėlis: stačiakampis 8">
            <a:extLst>
              <a:ext uri="{FF2B5EF4-FFF2-40B4-BE49-F238E27FC236}">
                <a16:creationId xmlns:a16="http://schemas.microsoft.com/office/drawing/2014/main" id="{85E63FE8-D23D-4BE0-A994-E2A8509AA723}"/>
              </a:ext>
            </a:extLst>
          </p:cNvPr>
          <p:cNvSpPr/>
          <p:nvPr/>
        </p:nvSpPr>
        <p:spPr>
          <a:xfrm>
            <a:off x="9378798" y="4505037"/>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Redaguoti</a:t>
            </a:r>
          </a:p>
        </p:txBody>
      </p:sp>
    </p:spTree>
    <p:extLst>
      <p:ext uri="{BB962C8B-B14F-4D97-AF65-F5344CB8AC3E}">
        <p14:creationId xmlns:p14="http://schemas.microsoft.com/office/powerpoint/2010/main" val="13209359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7" name="Content Placeholder 6">
            <a:extLst>
              <a:ext uri="{FF2B5EF4-FFF2-40B4-BE49-F238E27FC236}">
                <a16:creationId xmlns:a16="http://schemas.microsoft.com/office/drawing/2014/main" id="{AC19C8FF-93FA-466D-8FA3-7BAC6C29B4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8890" y="1825625"/>
            <a:ext cx="8654220" cy="4351338"/>
          </a:xfrm>
        </p:spPr>
      </p:pic>
      <p:sp>
        <p:nvSpPr>
          <p:cNvPr id="20" name="Stačiakampis 7">
            <a:extLst>
              <a:ext uri="{FF2B5EF4-FFF2-40B4-BE49-F238E27FC236}">
                <a16:creationId xmlns:a16="http://schemas.microsoft.com/office/drawing/2014/main" id="{6D464634-1A5C-48A2-9D1E-975543BD869D}"/>
              </a:ext>
            </a:extLst>
          </p:cNvPr>
          <p:cNvSpPr/>
          <p:nvPr/>
        </p:nvSpPr>
        <p:spPr>
          <a:xfrm>
            <a:off x="1768890" y="2708201"/>
            <a:ext cx="2185428"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Kalbos debesėlis: stačiakampis 8">
            <a:extLst>
              <a:ext uri="{FF2B5EF4-FFF2-40B4-BE49-F238E27FC236}">
                <a16:creationId xmlns:a16="http://schemas.microsoft.com/office/drawing/2014/main" id="{8EA86D38-C6FA-4CEE-9620-A3A2656CC9E9}"/>
              </a:ext>
            </a:extLst>
          </p:cNvPr>
          <p:cNvSpPr/>
          <p:nvPr/>
        </p:nvSpPr>
        <p:spPr>
          <a:xfrm>
            <a:off x="9417754" y="3239655"/>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22" name="Kalbos debesėlis: stačiakampis 8">
            <a:extLst>
              <a:ext uri="{FF2B5EF4-FFF2-40B4-BE49-F238E27FC236}">
                <a16:creationId xmlns:a16="http://schemas.microsoft.com/office/drawing/2014/main" id="{567665FA-E800-47EC-B75B-315CE75A6E98}"/>
              </a:ext>
            </a:extLst>
          </p:cNvPr>
          <p:cNvSpPr/>
          <p:nvPr/>
        </p:nvSpPr>
        <p:spPr>
          <a:xfrm>
            <a:off x="9417754" y="5451642"/>
            <a:ext cx="2185428" cy="663020"/>
          </a:xfrm>
          <a:prstGeom prst="wedgeRectCallout">
            <a:avLst>
              <a:gd name="adj1" fmla="val -29069"/>
              <a:gd name="adj2" fmla="val -8417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Redaguoti</a:t>
            </a:r>
          </a:p>
        </p:txBody>
      </p:sp>
    </p:spTree>
    <p:extLst>
      <p:ext uri="{BB962C8B-B14F-4D97-AF65-F5344CB8AC3E}">
        <p14:creationId xmlns:p14="http://schemas.microsoft.com/office/powerpoint/2010/main" val="13464516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11" name="Content Placeholder 10">
            <a:extLst>
              <a:ext uri="{FF2B5EF4-FFF2-40B4-BE49-F238E27FC236}">
                <a16:creationId xmlns:a16="http://schemas.microsoft.com/office/drawing/2014/main" id="{4F393F73-FFCB-43E6-ADBA-3DEC527470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5014" y="1825625"/>
            <a:ext cx="8721972" cy="4351338"/>
          </a:xfrm>
        </p:spPr>
      </p:pic>
      <p:sp>
        <p:nvSpPr>
          <p:cNvPr id="15" name="Stačiakampis 7">
            <a:extLst>
              <a:ext uri="{FF2B5EF4-FFF2-40B4-BE49-F238E27FC236}">
                <a16:creationId xmlns:a16="http://schemas.microsoft.com/office/drawing/2014/main" id="{49C96D10-2E34-4295-A6E2-958752FCF6E7}"/>
              </a:ext>
            </a:extLst>
          </p:cNvPr>
          <p:cNvSpPr/>
          <p:nvPr/>
        </p:nvSpPr>
        <p:spPr>
          <a:xfrm>
            <a:off x="3745472" y="1825625"/>
            <a:ext cx="909655"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Stačiakampis 7">
            <a:extLst>
              <a:ext uri="{FF2B5EF4-FFF2-40B4-BE49-F238E27FC236}">
                <a16:creationId xmlns:a16="http://schemas.microsoft.com/office/drawing/2014/main" id="{0090B82B-C0A7-4DE9-A83A-6D23D798C0DF}"/>
              </a:ext>
            </a:extLst>
          </p:cNvPr>
          <p:cNvSpPr/>
          <p:nvPr/>
        </p:nvSpPr>
        <p:spPr>
          <a:xfrm>
            <a:off x="1735014" y="4490316"/>
            <a:ext cx="1599313"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Stačiakampis 7">
            <a:extLst>
              <a:ext uri="{FF2B5EF4-FFF2-40B4-BE49-F238E27FC236}">
                <a16:creationId xmlns:a16="http://schemas.microsoft.com/office/drawing/2014/main" id="{6BA9B2B7-4475-48A2-B079-D7729B7715FD}"/>
              </a:ext>
            </a:extLst>
          </p:cNvPr>
          <p:cNvSpPr/>
          <p:nvPr/>
        </p:nvSpPr>
        <p:spPr>
          <a:xfrm>
            <a:off x="9547332" y="5219988"/>
            <a:ext cx="83434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Kalbos debesėlis: stačiakampis 8">
            <a:extLst>
              <a:ext uri="{FF2B5EF4-FFF2-40B4-BE49-F238E27FC236}">
                <a16:creationId xmlns:a16="http://schemas.microsoft.com/office/drawing/2014/main" id="{2CEC5017-73C6-4052-B50A-DC74EE13CFF7}"/>
              </a:ext>
            </a:extLst>
          </p:cNvPr>
          <p:cNvSpPr/>
          <p:nvPr/>
        </p:nvSpPr>
        <p:spPr>
          <a:xfrm>
            <a:off x="9364272" y="4199359"/>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18596222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6" name="Content Placeholder 5">
            <a:extLst>
              <a:ext uri="{FF2B5EF4-FFF2-40B4-BE49-F238E27FC236}">
                <a16:creationId xmlns:a16="http://schemas.microsoft.com/office/drawing/2014/main" id="{858C2FAA-B61A-49B8-9547-B4EE27F6EC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5593" y="1825625"/>
            <a:ext cx="8840813" cy="4351338"/>
          </a:xfrm>
        </p:spPr>
      </p:pic>
      <p:sp>
        <p:nvSpPr>
          <p:cNvPr id="12" name="Stačiakampis 7">
            <a:extLst>
              <a:ext uri="{FF2B5EF4-FFF2-40B4-BE49-F238E27FC236}">
                <a16:creationId xmlns:a16="http://schemas.microsoft.com/office/drawing/2014/main" id="{734941C0-9FAB-4472-AAA3-AA6A1FB78329}"/>
              </a:ext>
            </a:extLst>
          </p:cNvPr>
          <p:cNvSpPr/>
          <p:nvPr/>
        </p:nvSpPr>
        <p:spPr>
          <a:xfrm>
            <a:off x="1675593" y="2513734"/>
            <a:ext cx="171415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2B74ED35-2ED6-4441-B32F-A2DE8A41DA31}"/>
              </a:ext>
            </a:extLst>
          </p:cNvPr>
          <p:cNvSpPr/>
          <p:nvPr/>
        </p:nvSpPr>
        <p:spPr>
          <a:xfrm>
            <a:off x="9491645" y="3097490"/>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11664807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14" name="Content Placeholder 13">
            <a:extLst>
              <a:ext uri="{FF2B5EF4-FFF2-40B4-BE49-F238E27FC236}">
                <a16:creationId xmlns:a16="http://schemas.microsoft.com/office/drawing/2014/main" id="{A83E056F-E687-437D-9C84-7B94C8D8E7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1744" y="1825625"/>
            <a:ext cx="9708512" cy="4351338"/>
          </a:xfrm>
        </p:spPr>
      </p:pic>
      <p:sp>
        <p:nvSpPr>
          <p:cNvPr id="15" name="Stačiakampis 7">
            <a:extLst>
              <a:ext uri="{FF2B5EF4-FFF2-40B4-BE49-F238E27FC236}">
                <a16:creationId xmlns:a16="http://schemas.microsoft.com/office/drawing/2014/main" id="{E0333FB5-6417-41F5-B539-F2441D03E55A}"/>
              </a:ext>
            </a:extLst>
          </p:cNvPr>
          <p:cNvSpPr/>
          <p:nvPr/>
        </p:nvSpPr>
        <p:spPr>
          <a:xfrm>
            <a:off x="1241743" y="3095625"/>
            <a:ext cx="1972511"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Kalbos debesėlis: stačiakampis 8">
            <a:extLst>
              <a:ext uri="{FF2B5EF4-FFF2-40B4-BE49-F238E27FC236}">
                <a16:creationId xmlns:a16="http://schemas.microsoft.com/office/drawing/2014/main" id="{3E725EB1-4CBB-42F8-9414-EB1CA822F8D9}"/>
              </a:ext>
            </a:extLst>
          </p:cNvPr>
          <p:cNvSpPr/>
          <p:nvPr/>
        </p:nvSpPr>
        <p:spPr>
          <a:xfrm>
            <a:off x="9724490" y="2898043"/>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36187121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12" name="Content Placeholder 11">
            <a:extLst>
              <a:ext uri="{FF2B5EF4-FFF2-40B4-BE49-F238E27FC236}">
                <a16:creationId xmlns:a16="http://schemas.microsoft.com/office/drawing/2014/main" id="{C1ECD1DE-4026-41FE-AEE9-52AAD9AE1E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3341" y="1825625"/>
            <a:ext cx="8625318" cy="4351338"/>
          </a:xfrm>
        </p:spPr>
      </p:pic>
      <p:sp>
        <p:nvSpPr>
          <p:cNvPr id="17" name="Stačiakampis 7">
            <a:extLst>
              <a:ext uri="{FF2B5EF4-FFF2-40B4-BE49-F238E27FC236}">
                <a16:creationId xmlns:a16="http://schemas.microsoft.com/office/drawing/2014/main" id="{8A556119-C6FF-46BF-AE68-279590C3BA9B}"/>
              </a:ext>
            </a:extLst>
          </p:cNvPr>
          <p:cNvSpPr/>
          <p:nvPr/>
        </p:nvSpPr>
        <p:spPr>
          <a:xfrm>
            <a:off x="1783342" y="3429000"/>
            <a:ext cx="1550986"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Kalbos debesėlis: stačiakampis 8">
            <a:extLst>
              <a:ext uri="{FF2B5EF4-FFF2-40B4-BE49-F238E27FC236}">
                <a16:creationId xmlns:a16="http://schemas.microsoft.com/office/drawing/2014/main" id="{315ED18C-ABCC-4818-86C5-50D416EDC15E}"/>
              </a:ext>
            </a:extLst>
          </p:cNvPr>
          <p:cNvSpPr/>
          <p:nvPr/>
        </p:nvSpPr>
        <p:spPr>
          <a:xfrm>
            <a:off x="9315946" y="3827163"/>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4382257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6" name="Content Placeholder 5">
            <a:extLst>
              <a:ext uri="{FF2B5EF4-FFF2-40B4-BE49-F238E27FC236}">
                <a16:creationId xmlns:a16="http://schemas.microsoft.com/office/drawing/2014/main" id="{CBF5A5B9-59B9-4409-8C3D-046C3BFCFA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9928" y="1825625"/>
            <a:ext cx="8732143" cy="4351338"/>
          </a:xfrm>
        </p:spPr>
      </p:pic>
      <p:sp>
        <p:nvSpPr>
          <p:cNvPr id="10" name="Stačiakampis 7">
            <a:extLst>
              <a:ext uri="{FF2B5EF4-FFF2-40B4-BE49-F238E27FC236}">
                <a16:creationId xmlns:a16="http://schemas.microsoft.com/office/drawing/2014/main" id="{33706C7F-E226-4DB1-9B33-B7F66D217AA0}"/>
              </a:ext>
            </a:extLst>
          </p:cNvPr>
          <p:cNvSpPr/>
          <p:nvPr/>
        </p:nvSpPr>
        <p:spPr>
          <a:xfrm>
            <a:off x="1729927" y="4094018"/>
            <a:ext cx="2213999"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4D838DB7-9D5F-4122-97C9-248B477C23A1}"/>
              </a:ext>
            </a:extLst>
          </p:cNvPr>
          <p:cNvSpPr/>
          <p:nvPr/>
        </p:nvSpPr>
        <p:spPr>
          <a:xfrm>
            <a:off x="9576708" y="3896436"/>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38000113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15" name="Content Placeholder 14">
            <a:extLst>
              <a:ext uri="{FF2B5EF4-FFF2-40B4-BE49-F238E27FC236}">
                <a16:creationId xmlns:a16="http://schemas.microsoft.com/office/drawing/2014/main" id="{7C299641-3EBE-48F9-A278-E326741FC7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4332" y="1825625"/>
            <a:ext cx="8683336" cy="4351338"/>
          </a:xfrm>
        </p:spPr>
      </p:pic>
      <p:sp>
        <p:nvSpPr>
          <p:cNvPr id="16" name="Stačiakampis 7">
            <a:extLst>
              <a:ext uri="{FF2B5EF4-FFF2-40B4-BE49-F238E27FC236}">
                <a16:creationId xmlns:a16="http://schemas.microsoft.com/office/drawing/2014/main" id="{9AB8A096-BCDE-495A-A6AC-2CD9FEF8BECC}"/>
              </a:ext>
            </a:extLst>
          </p:cNvPr>
          <p:cNvSpPr/>
          <p:nvPr/>
        </p:nvSpPr>
        <p:spPr>
          <a:xfrm>
            <a:off x="1754332" y="3830422"/>
            <a:ext cx="2213999"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Kalbos debesėlis: stačiakampis 8">
            <a:extLst>
              <a:ext uri="{FF2B5EF4-FFF2-40B4-BE49-F238E27FC236}">
                <a16:creationId xmlns:a16="http://schemas.microsoft.com/office/drawing/2014/main" id="{1309C4CE-75D6-4E10-9A5F-ABB8A3330609}"/>
              </a:ext>
            </a:extLst>
          </p:cNvPr>
          <p:cNvSpPr/>
          <p:nvPr/>
        </p:nvSpPr>
        <p:spPr>
          <a:xfrm>
            <a:off x="9260528" y="4252036"/>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385206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57571B4-AA1A-40F3-8415-D8D5C66DB2EC}"/>
              </a:ext>
            </a:extLst>
          </p:cNvPr>
          <p:cNvSpPr>
            <a:spLocks noGrp="1"/>
          </p:cNvSpPr>
          <p:nvPr>
            <p:ph type="title"/>
          </p:nvPr>
        </p:nvSpPr>
        <p:spPr/>
        <p:txBody>
          <a:bodyPr/>
          <a:lstStyle/>
          <a:p>
            <a:r>
              <a:rPr lang="lt-LT" dirty="0"/>
              <a:t>Prisijungimas prie GPAIS</a:t>
            </a:r>
          </a:p>
        </p:txBody>
      </p:sp>
      <p:pic>
        <p:nvPicPr>
          <p:cNvPr id="5" name="Turinio vietos rezervavimo ženklas 4">
            <a:extLst>
              <a:ext uri="{FF2B5EF4-FFF2-40B4-BE49-F238E27FC236}">
                <a16:creationId xmlns:a16="http://schemas.microsoft.com/office/drawing/2014/main" id="{70D4B44D-E45A-4DA8-A9E3-6C2EFC41E5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6225" y="1690688"/>
            <a:ext cx="9511121" cy="4351338"/>
          </a:xfrm>
        </p:spPr>
      </p:pic>
      <p:sp>
        <p:nvSpPr>
          <p:cNvPr id="6" name="Stačiakampis 5">
            <a:extLst>
              <a:ext uri="{FF2B5EF4-FFF2-40B4-BE49-F238E27FC236}">
                <a16:creationId xmlns:a16="http://schemas.microsoft.com/office/drawing/2014/main" id="{B0A40FFC-4035-4E09-973D-38AFCA612458}"/>
              </a:ext>
            </a:extLst>
          </p:cNvPr>
          <p:cNvSpPr/>
          <p:nvPr/>
        </p:nvSpPr>
        <p:spPr>
          <a:xfrm>
            <a:off x="362245" y="1817027"/>
            <a:ext cx="1859960" cy="1477328"/>
          </a:xfrm>
          <a:prstGeom prst="rect">
            <a:avLst/>
          </a:prstGeom>
        </p:spPr>
        <p:txBody>
          <a:bodyPr wrap="square">
            <a:spAutoFit/>
          </a:bodyPr>
          <a:lstStyle/>
          <a:p>
            <a:r>
              <a:rPr lang="lt-LT" dirty="0">
                <a:latin typeface="Arial" panose="020B0604020202020204" pitchFamily="34" charset="0"/>
                <a:ea typeface="Arial Unicode MS"/>
              </a:rPr>
              <a:t>Pasirinkite atstovaujamą asmenį ir paspauskite mygtuką [Tęsti]</a:t>
            </a:r>
            <a:endParaRPr lang="lt-LT" dirty="0"/>
          </a:p>
        </p:txBody>
      </p:sp>
    </p:spTree>
    <p:extLst>
      <p:ext uri="{BB962C8B-B14F-4D97-AF65-F5344CB8AC3E}">
        <p14:creationId xmlns:p14="http://schemas.microsoft.com/office/powerpoint/2010/main" val="2134684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6" name="Content Placeholder 5">
            <a:extLst>
              <a:ext uri="{FF2B5EF4-FFF2-40B4-BE49-F238E27FC236}">
                <a16:creationId xmlns:a16="http://schemas.microsoft.com/office/drawing/2014/main" id="{E8398052-B835-404A-9C53-3A1AEA751B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1662" y="1825625"/>
            <a:ext cx="9068676" cy="4351338"/>
          </a:xfrm>
        </p:spPr>
      </p:pic>
      <p:sp>
        <p:nvSpPr>
          <p:cNvPr id="10" name="Stačiakampis 7">
            <a:extLst>
              <a:ext uri="{FF2B5EF4-FFF2-40B4-BE49-F238E27FC236}">
                <a16:creationId xmlns:a16="http://schemas.microsoft.com/office/drawing/2014/main" id="{6FE56D36-BE24-4A71-9C4B-12675A80ADAE}"/>
              </a:ext>
            </a:extLst>
          </p:cNvPr>
          <p:cNvSpPr/>
          <p:nvPr/>
        </p:nvSpPr>
        <p:spPr>
          <a:xfrm>
            <a:off x="1561662" y="4791004"/>
            <a:ext cx="2123647"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DD32844F-631B-4FA1-9800-DBB3A72EC073}"/>
              </a:ext>
            </a:extLst>
          </p:cNvPr>
          <p:cNvSpPr/>
          <p:nvPr/>
        </p:nvSpPr>
        <p:spPr>
          <a:xfrm>
            <a:off x="8745435" y="4261912"/>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Koreguoti duomenis</a:t>
            </a:r>
          </a:p>
        </p:txBody>
      </p:sp>
    </p:spTree>
    <p:extLst>
      <p:ext uri="{BB962C8B-B14F-4D97-AF65-F5344CB8AC3E}">
        <p14:creationId xmlns:p14="http://schemas.microsoft.com/office/powerpoint/2010/main" val="36550948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7" name="Content Placeholder 6">
            <a:extLst>
              <a:ext uri="{FF2B5EF4-FFF2-40B4-BE49-F238E27FC236}">
                <a16:creationId xmlns:a16="http://schemas.microsoft.com/office/drawing/2014/main" id="{08D238A9-14A3-4169-BE0A-5D8B21A930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789" y="1825625"/>
            <a:ext cx="2614421" cy="4351338"/>
          </a:xfrm>
        </p:spPr>
      </p:pic>
      <p:sp>
        <p:nvSpPr>
          <p:cNvPr id="12" name="Stačiakampis 7">
            <a:extLst>
              <a:ext uri="{FF2B5EF4-FFF2-40B4-BE49-F238E27FC236}">
                <a16:creationId xmlns:a16="http://schemas.microsoft.com/office/drawing/2014/main" id="{B9A7337B-5BEF-49CB-AFDB-C97770565431}"/>
              </a:ext>
            </a:extLst>
          </p:cNvPr>
          <p:cNvSpPr/>
          <p:nvPr/>
        </p:nvSpPr>
        <p:spPr>
          <a:xfrm>
            <a:off x="5233384" y="5881399"/>
            <a:ext cx="530110"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011310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9" name="Content Placeholder 8">
            <a:extLst>
              <a:ext uri="{FF2B5EF4-FFF2-40B4-BE49-F238E27FC236}">
                <a16:creationId xmlns:a16="http://schemas.microsoft.com/office/drawing/2014/main" id="{AA52A259-1800-4B86-B3BB-F420B35726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236" y="1825625"/>
            <a:ext cx="8741527" cy="4351338"/>
          </a:xfrm>
        </p:spPr>
      </p:pic>
      <p:sp>
        <p:nvSpPr>
          <p:cNvPr id="15" name="Stačiakampis 7">
            <a:extLst>
              <a:ext uri="{FF2B5EF4-FFF2-40B4-BE49-F238E27FC236}">
                <a16:creationId xmlns:a16="http://schemas.microsoft.com/office/drawing/2014/main" id="{DA11BD40-D80B-4942-A4FC-9BC1592F8B57}"/>
              </a:ext>
            </a:extLst>
          </p:cNvPr>
          <p:cNvSpPr/>
          <p:nvPr/>
        </p:nvSpPr>
        <p:spPr>
          <a:xfrm>
            <a:off x="4655844" y="3355112"/>
            <a:ext cx="802848"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Stačiakampis 7">
            <a:extLst>
              <a:ext uri="{FF2B5EF4-FFF2-40B4-BE49-F238E27FC236}">
                <a16:creationId xmlns:a16="http://schemas.microsoft.com/office/drawing/2014/main" id="{249F51D2-2525-442B-9C70-92130FADFB3B}"/>
              </a:ext>
            </a:extLst>
          </p:cNvPr>
          <p:cNvSpPr/>
          <p:nvPr/>
        </p:nvSpPr>
        <p:spPr>
          <a:xfrm>
            <a:off x="9624292" y="3973586"/>
            <a:ext cx="814763"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Kalbos debesėlis: stačiakampis 8">
            <a:extLst>
              <a:ext uri="{FF2B5EF4-FFF2-40B4-BE49-F238E27FC236}">
                <a16:creationId xmlns:a16="http://schemas.microsoft.com/office/drawing/2014/main" id="{4C623FF7-1FC8-47D0-9612-E05B6172DB04}"/>
              </a:ext>
            </a:extLst>
          </p:cNvPr>
          <p:cNvSpPr/>
          <p:nvPr/>
        </p:nvSpPr>
        <p:spPr>
          <a:xfrm>
            <a:off x="9692656" y="3023602"/>
            <a:ext cx="2185428" cy="663020"/>
          </a:xfrm>
          <a:prstGeom prst="wedgeRectCallout">
            <a:avLst>
              <a:gd name="adj1" fmla="val -26956"/>
              <a:gd name="adj2" fmla="val 8717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Naujas įrašas</a:t>
            </a:r>
          </a:p>
        </p:txBody>
      </p:sp>
    </p:spTree>
    <p:extLst>
      <p:ext uri="{BB962C8B-B14F-4D97-AF65-F5344CB8AC3E}">
        <p14:creationId xmlns:p14="http://schemas.microsoft.com/office/powerpoint/2010/main" val="4247680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6" name="Content Placeholder 5">
            <a:extLst>
              <a:ext uri="{FF2B5EF4-FFF2-40B4-BE49-F238E27FC236}">
                <a16:creationId xmlns:a16="http://schemas.microsoft.com/office/drawing/2014/main" id="{DEF6B708-580D-445F-B8A7-790A54A43C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5709" y="1825625"/>
            <a:ext cx="9020581" cy="4351338"/>
          </a:xfrm>
        </p:spPr>
      </p:pic>
      <p:sp>
        <p:nvSpPr>
          <p:cNvPr id="12" name="Stačiakampis 7">
            <a:extLst>
              <a:ext uri="{FF2B5EF4-FFF2-40B4-BE49-F238E27FC236}">
                <a16:creationId xmlns:a16="http://schemas.microsoft.com/office/drawing/2014/main" id="{86F5CB8C-D1CF-4FFC-A93B-F9FF396D18C7}"/>
              </a:ext>
            </a:extLst>
          </p:cNvPr>
          <p:cNvSpPr/>
          <p:nvPr/>
        </p:nvSpPr>
        <p:spPr>
          <a:xfrm>
            <a:off x="2152789" y="5846462"/>
            <a:ext cx="571938"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47D88904-A82A-4187-A33F-E83D96A4B5DB}"/>
              </a:ext>
            </a:extLst>
          </p:cNvPr>
          <p:cNvSpPr/>
          <p:nvPr/>
        </p:nvSpPr>
        <p:spPr>
          <a:xfrm>
            <a:off x="3116365" y="5980390"/>
            <a:ext cx="2185428" cy="663020"/>
          </a:xfrm>
          <a:prstGeom prst="wedgeRectCallout">
            <a:avLst>
              <a:gd name="adj1" fmla="val -68374"/>
              <a:gd name="adj2" fmla="val -4656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Tree>
    <p:extLst>
      <p:ext uri="{BB962C8B-B14F-4D97-AF65-F5344CB8AC3E}">
        <p14:creationId xmlns:p14="http://schemas.microsoft.com/office/powerpoint/2010/main" val="1629307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7" name="Content Placeholder 6">
            <a:extLst>
              <a:ext uri="{FF2B5EF4-FFF2-40B4-BE49-F238E27FC236}">
                <a16:creationId xmlns:a16="http://schemas.microsoft.com/office/drawing/2014/main" id="{0E7E9AA6-073F-4832-8310-145C0485A3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860" y="1825625"/>
            <a:ext cx="10164279" cy="4351338"/>
          </a:xfrm>
        </p:spPr>
      </p:pic>
      <p:sp>
        <p:nvSpPr>
          <p:cNvPr id="10" name="Stačiakampis 7">
            <a:extLst>
              <a:ext uri="{FF2B5EF4-FFF2-40B4-BE49-F238E27FC236}">
                <a16:creationId xmlns:a16="http://schemas.microsoft.com/office/drawing/2014/main" id="{B71F7962-3886-4F85-9889-F87E3AF1C65F}"/>
              </a:ext>
            </a:extLst>
          </p:cNvPr>
          <p:cNvSpPr/>
          <p:nvPr/>
        </p:nvSpPr>
        <p:spPr>
          <a:xfrm>
            <a:off x="4424934" y="3927406"/>
            <a:ext cx="858265"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1FBBBE73-66FA-46B3-B424-EA7871C728D4}"/>
              </a:ext>
            </a:extLst>
          </p:cNvPr>
          <p:cNvSpPr/>
          <p:nvPr/>
        </p:nvSpPr>
        <p:spPr>
          <a:xfrm>
            <a:off x="9227844" y="4897585"/>
            <a:ext cx="1042992" cy="2678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Kalbos debesėlis: stačiakampis 8">
            <a:extLst>
              <a:ext uri="{FF2B5EF4-FFF2-40B4-BE49-F238E27FC236}">
                <a16:creationId xmlns:a16="http://schemas.microsoft.com/office/drawing/2014/main" id="{F8D37732-7C73-4E39-AB7B-07B5C4552729}"/>
              </a:ext>
            </a:extLst>
          </p:cNvPr>
          <p:cNvSpPr/>
          <p:nvPr/>
        </p:nvSpPr>
        <p:spPr>
          <a:xfrm>
            <a:off x="7461862" y="3886063"/>
            <a:ext cx="2185428" cy="663020"/>
          </a:xfrm>
          <a:prstGeom prst="wedgeRectCallout">
            <a:avLst>
              <a:gd name="adj1" fmla="val 46016"/>
              <a:gd name="adj2" fmla="val 9388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Koreguoti duomenis</a:t>
            </a:r>
          </a:p>
        </p:txBody>
      </p:sp>
    </p:spTree>
    <p:extLst>
      <p:ext uri="{BB962C8B-B14F-4D97-AF65-F5344CB8AC3E}">
        <p14:creationId xmlns:p14="http://schemas.microsoft.com/office/powerpoint/2010/main" val="30609220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a:xfrm>
            <a:off x="838200" y="365125"/>
            <a:ext cx="10515600" cy="1325563"/>
          </a:xfrm>
        </p:spPr>
        <p:txBody>
          <a:bodyPr>
            <a:normAutofit/>
          </a:bodyPr>
          <a:lstStyle/>
          <a:p>
            <a:r>
              <a:rPr lang="lt-LT"/>
              <a:t>Užstato administratorių veiklos dokumentų rengimas</a:t>
            </a:r>
            <a:endParaRPr lang="lt-LT" dirty="0"/>
          </a:p>
        </p:txBody>
      </p:sp>
      <p:pic>
        <p:nvPicPr>
          <p:cNvPr id="6" name="Content Placeholder 5">
            <a:extLst>
              <a:ext uri="{FF2B5EF4-FFF2-40B4-BE49-F238E27FC236}">
                <a16:creationId xmlns:a16="http://schemas.microsoft.com/office/drawing/2014/main" id="{84798ED6-9A37-47ED-8126-7E687294B4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2259" y="1825625"/>
            <a:ext cx="5287482" cy="4351338"/>
          </a:xfrm>
        </p:spPr>
      </p:pic>
      <p:sp>
        <p:nvSpPr>
          <p:cNvPr id="11" name="Stačiakampis 7">
            <a:extLst>
              <a:ext uri="{FF2B5EF4-FFF2-40B4-BE49-F238E27FC236}">
                <a16:creationId xmlns:a16="http://schemas.microsoft.com/office/drawing/2014/main" id="{D6F7741B-5024-4164-83EF-994B1D2A8613}"/>
              </a:ext>
            </a:extLst>
          </p:cNvPr>
          <p:cNvSpPr/>
          <p:nvPr/>
        </p:nvSpPr>
        <p:spPr>
          <a:xfrm>
            <a:off x="4525817" y="5541818"/>
            <a:ext cx="923637" cy="4710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Kalbos debesėlis: stačiakampis 8">
            <a:extLst>
              <a:ext uri="{FF2B5EF4-FFF2-40B4-BE49-F238E27FC236}">
                <a16:creationId xmlns:a16="http://schemas.microsoft.com/office/drawing/2014/main" id="{6B13FE22-35EE-408B-83A5-D200E4D2B320}"/>
              </a:ext>
            </a:extLst>
          </p:cNvPr>
          <p:cNvSpPr/>
          <p:nvPr/>
        </p:nvSpPr>
        <p:spPr>
          <a:xfrm>
            <a:off x="5730256" y="5829855"/>
            <a:ext cx="2185428" cy="663020"/>
          </a:xfrm>
          <a:prstGeom prst="wedgeRectCallout">
            <a:avLst>
              <a:gd name="adj1" fmla="val -68374"/>
              <a:gd name="adj2" fmla="val -4656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Tree>
    <p:extLst>
      <p:ext uri="{BB962C8B-B14F-4D97-AF65-F5344CB8AC3E}">
        <p14:creationId xmlns:p14="http://schemas.microsoft.com/office/powerpoint/2010/main" val="30133424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44157D5-29E5-40EE-BD83-F8D361424989}"/>
              </a:ext>
            </a:extLst>
          </p:cNvPr>
          <p:cNvSpPr>
            <a:spLocks noGrp="1"/>
          </p:cNvSpPr>
          <p:nvPr>
            <p:ph type="title"/>
          </p:nvPr>
        </p:nvSpPr>
        <p:spPr/>
        <p:txBody>
          <a:bodyPr>
            <a:normAutofit fontScale="90000"/>
          </a:bodyPr>
          <a:lstStyle/>
          <a:p>
            <a:r>
              <a:rPr lang="lt-LT" dirty="0"/>
              <a:t>Gamintojų ir importuotojų organizacijos/užstato administratorių veiklos ataskaitų rengimas ir teikimas</a:t>
            </a:r>
          </a:p>
        </p:txBody>
      </p:sp>
      <p:sp>
        <p:nvSpPr>
          <p:cNvPr id="3" name="Teksto vietos rezervavimo ženklas 2">
            <a:extLst>
              <a:ext uri="{FF2B5EF4-FFF2-40B4-BE49-F238E27FC236}">
                <a16:creationId xmlns:a16="http://schemas.microsoft.com/office/drawing/2014/main" id="{3C8A0572-6A9F-4D86-A814-D309B50D5B40}"/>
              </a:ext>
            </a:extLst>
          </p:cNvPr>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19426808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3BD1-2FE4-4788-B0A4-57684C85DC65}"/>
              </a:ext>
            </a:extLst>
          </p:cNvPr>
          <p:cNvSpPr>
            <a:spLocks noGrp="1"/>
          </p:cNvSpPr>
          <p:nvPr>
            <p:ph type="title"/>
          </p:nvPr>
        </p:nvSpPr>
        <p:spPr>
          <a:xfrm>
            <a:off x="838200" y="365125"/>
            <a:ext cx="10515600" cy="1325563"/>
          </a:xfrm>
        </p:spPr>
        <p:txBody>
          <a:bodyPr/>
          <a:lstStyle/>
          <a:p>
            <a:r>
              <a:rPr lang="lt-LT" dirty="0"/>
              <a:t>Gamintojų ir importuotojų organizacijos veiklos ataskaitų rengimas ir teikimas</a:t>
            </a:r>
          </a:p>
        </p:txBody>
      </p:sp>
      <p:pic>
        <p:nvPicPr>
          <p:cNvPr id="5" name="Content Placeholder 4">
            <a:extLst>
              <a:ext uri="{FF2B5EF4-FFF2-40B4-BE49-F238E27FC236}">
                <a16:creationId xmlns:a16="http://schemas.microsoft.com/office/drawing/2014/main" id="{FE65FDB1-F516-4737-A2FD-34592FB56F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2117" y="1690688"/>
            <a:ext cx="8969689" cy="4351338"/>
          </a:xfrm>
        </p:spPr>
      </p:pic>
      <p:sp>
        <p:nvSpPr>
          <p:cNvPr id="6" name="Stačiakampis 7">
            <a:extLst>
              <a:ext uri="{FF2B5EF4-FFF2-40B4-BE49-F238E27FC236}">
                <a16:creationId xmlns:a16="http://schemas.microsoft.com/office/drawing/2014/main" id="{412064FD-15B8-4D4B-A5B9-B6892B3A1D5A}"/>
              </a:ext>
            </a:extLst>
          </p:cNvPr>
          <p:cNvSpPr/>
          <p:nvPr/>
        </p:nvSpPr>
        <p:spPr>
          <a:xfrm>
            <a:off x="7421949" y="1690688"/>
            <a:ext cx="782484" cy="280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7">
            <a:extLst>
              <a:ext uri="{FF2B5EF4-FFF2-40B4-BE49-F238E27FC236}">
                <a16:creationId xmlns:a16="http://schemas.microsoft.com/office/drawing/2014/main" id="{1A61FCB1-FDE8-49DB-8AEF-3BF9D12C6017}"/>
              </a:ext>
            </a:extLst>
          </p:cNvPr>
          <p:cNvSpPr/>
          <p:nvPr/>
        </p:nvSpPr>
        <p:spPr>
          <a:xfrm>
            <a:off x="4821362" y="2188830"/>
            <a:ext cx="787654"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a:extLst>
              <a:ext uri="{FF2B5EF4-FFF2-40B4-BE49-F238E27FC236}">
                <a16:creationId xmlns:a16="http://schemas.microsoft.com/office/drawing/2014/main" id="{198D1788-9B50-48BE-A1DE-D114BA7E44BA}"/>
              </a:ext>
            </a:extLst>
          </p:cNvPr>
          <p:cNvSpPr/>
          <p:nvPr/>
        </p:nvSpPr>
        <p:spPr>
          <a:xfrm>
            <a:off x="10628851" y="2599890"/>
            <a:ext cx="1263519"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426C1C95-78AA-41FC-83DC-D53069AB9490}"/>
              </a:ext>
            </a:extLst>
          </p:cNvPr>
          <p:cNvSpPr/>
          <p:nvPr/>
        </p:nvSpPr>
        <p:spPr>
          <a:xfrm>
            <a:off x="7902430" y="2587860"/>
            <a:ext cx="2185428" cy="663020"/>
          </a:xfrm>
          <a:prstGeom prst="wedgeRectCallout">
            <a:avLst>
              <a:gd name="adj1" fmla="val 72787"/>
              <a:gd name="adj2" fmla="val -1591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Pasirenkama „Naujas veiklos dokumentas“</a:t>
            </a:r>
          </a:p>
        </p:txBody>
      </p:sp>
      <p:sp>
        <p:nvSpPr>
          <p:cNvPr id="10" name="Rectangle 9">
            <a:extLst>
              <a:ext uri="{FF2B5EF4-FFF2-40B4-BE49-F238E27FC236}">
                <a16:creationId xmlns:a16="http://schemas.microsoft.com/office/drawing/2014/main" id="{354832D6-5E54-4FE6-BA13-54AF75ADC663}"/>
              </a:ext>
            </a:extLst>
          </p:cNvPr>
          <p:cNvSpPr/>
          <p:nvPr/>
        </p:nvSpPr>
        <p:spPr>
          <a:xfrm>
            <a:off x="250110" y="1690688"/>
            <a:ext cx="2672571" cy="2862322"/>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Skirta naujo veiklos dokumento sukūrimui. GII organizacijos peržiūros formoje paspaudus ant skilties „Veiklos dokumentai“ atsidaro veiklos dokumentų sąrašas. Tame sąraše yra mygtukas „Naujas veiklos dokumentas“</a:t>
            </a:r>
            <a:endParaRPr lang="lt-LT" dirty="0"/>
          </a:p>
        </p:txBody>
      </p:sp>
    </p:spTree>
    <p:extLst>
      <p:ext uri="{BB962C8B-B14F-4D97-AF65-F5344CB8AC3E}">
        <p14:creationId xmlns:p14="http://schemas.microsoft.com/office/powerpoint/2010/main" val="11736070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p:txBody>
          <a:bodyPr/>
          <a:lstStyle/>
          <a:p>
            <a:r>
              <a:rPr lang="lt-LT" dirty="0"/>
              <a:t>Gamintojų ir importuotojų organizacijos veiklos ataskaitų rengimas ir teikimas</a:t>
            </a:r>
          </a:p>
        </p:txBody>
      </p:sp>
      <p:pic>
        <p:nvPicPr>
          <p:cNvPr id="5" name="Content Placeholder 4">
            <a:extLst>
              <a:ext uri="{FF2B5EF4-FFF2-40B4-BE49-F238E27FC236}">
                <a16:creationId xmlns:a16="http://schemas.microsoft.com/office/drawing/2014/main" id="{349B53D6-BC35-42F1-8831-7A9044CBD8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4467" y="1951672"/>
            <a:ext cx="4212956" cy="4351338"/>
          </a:xfrm>
        </p:spPr>
      </p:pic>
      <p:sp>
        <p:nvSpPr>
          <p:cNvPr id="6" name="Rectangle 5">
            <a:extLst>
              <a:ext uri="{FF2B5EF4-FFF2-40B4-BE49-F238E27FC236}">
                <a16:creationId xmlns:a16="http://schemas.microsoft.com/office/drawing/2014/main" id="{06B92145-C0E9-458B-B3E9-07A8044C9D35}"/>
              </a:ext>
            </a:extLst>
          </p:cNvPr>
          <p:cNvSpPr/>
          <p:nvPr/>
        </p:nvSpPr>
        <p:spPr>
          <a:xfrm>
            <a:off x="480291" y="1951672"/>
            <a:ext cx="6096000" cy="1477328"/>
          </a:xfrm>
          <a:prstGeom prst="rect">
            <a:avLst/>
          </a:prstGeom>
        </p:spPr>
        <p:txBody>
          <a:bodyPr>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  Naujo veiklos dokumento rengimo formoje „Veiklos dokumentas“ laukelyje pasirenkamas dokumento tipas „</a:t>
            </a:r>
            <a:r>
              <a:rPr lang="lt-LT" i="1" dirty="0">
                <a:latin typeface="Calibri" panose="020F0502020204030204" pitchFamily="34" charset="0"/>
                <a:ea typeface="Times New Roman" panose="02020603050405020304" pitchFamily="18" charset="0"/>
                <a:cs typeface="Times New Roman" panose="02020603050405020304" pitchFamily="18" charset="0"/>
              </a:rPr>
              <a:t>Ketvirčio ataskaita apie Veiklos organizavimo plano vykdymą ir Finansavimo schemoje ir Švietimo programoje numatytų priemonių įgyvendinimą"</a:t>
            </a:r>
            <a:endParaRPr lang="lt-LT" dirty="0"/>
          </a:p>
        </p:txBody>
      </p:sp>
      <p:sp>
        <p:nvSpPr>
          <p:cNvPr id="7" name="Stačiakampis 7">
            <a:extLst>
              <a:ext uri="{FF2B5EF4-FFF2-40B4-BE49-F238E27FC236}">
                <a16:creationId xmlns:a16="http://schemas.microsoft.com/office/drawing/2014/main" id="{2666203E-EDA7-415B-AC74-E9A656B3221C}"/>
              </a:ext>
            </a:extLst>
          </p:cNvPr>
          <p:cNvSpPr/>
          <p:nvPr/>
        </p:nvSpPr>
        <p:spPr>
          <a:xfrm>
            <a:off x="7952489" y="5809673"/>
            <a:ext cx="665038" cy="3562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664876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p:txBody>
          <a:bodyPr/>
          <a:lstStyle/>
          <a:p>
            <a:r>
              <a:rPr lang="lt-LT" dirty="0"/>
              <a:t>Gamintojų ir importuotojų organizacijos veiklos ataskaitų rengimas ir teikimas</a:t>
            </a:r>
          </a:p>
        </p:txBody>
      </p:sp>
      <p:pic>
        <p:nvPicPr>
          <p:cNvPr id="8" name="Content Placeholder 7">
            <a:extLst>
              <a:ext uri="{FF2B5EF4-FFF2-40B4-BE49-F238E27FC236}">
                <a16:creationId xmlns:a16="http://schemas.microsoft.com/office/drawing/2014/main" id="{38439BF1-EC78-427A-AC72-8B0E342529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818" y="1812331"/>
            <a:ext cx="9100618" cy="3517051"/>
          </a:xfrm>
        </p:spPr>
      </p:pic>
      <p:sp>
        <p:nvSpPr>
          <p:cNvPr id="9" name="Stačiakampis 7">
            <a:extLst>
              <a:ext uri="{FF2B5EF4-FFF2-40B4-BE49-F238E27FC236}">
                <a16:creationId xmlns:a16="http://schemas.microsoft.com/office/drawing/2014/main" id="{3515D9FE-A33D-4E19-A5D8-CA4B8C24475E}"/>
              </a:ext>
            </a:extLst>
          </p:cNvPr>
          <p:cNvSpPr/>
          <p:nvPr/>
        </p:nvSpPr>
        <p:spPr>
          <a:xfrm>
            <a:off x="3047981" y="3663219"/>
            <a:ext cx="1357764" cy="2714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Stačiakampis 7">
            <a:extLst>
              <a:ext uri="{FF2B5EF4-FFF2-40B4-BE49-F238E27FC236}">
                <a16:creationId xmlns:a16="http://schemas.microsoft.com/office/drawing/2014/main" id="{12A1190C-1718-4320-8DD1-9CEB674EC6F0}"/>
              </a:ext>
            </a:extLst>
          </p:cNvPr>
          <p:cNvSpPr/>
          <p:nvPr/>
        </p:nvSpPr>
        <p:spPr>
          <a:xfrm>
            <a:off x="3412818" y="3935691"/>
            <a:ext cx="1357764" cy="2714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A93FA011-8DAD-41CA-9D3A-2B6D38A0EEA3}"/>
              </a:ext>
            </a:extLst>
          </p:cNvPr>
          <p:cNvSpPr/>
          <p:nvPr/>
        </p:nvSpPr>
        <p:spPr>
          <a:xfrm>
            <a:off x="10898909" y="4323619"/>
            <a:ext cx="762000" cy="2714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06618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55503F7-1380-4F5D-AEA3-908B00EE1C63}"/>
              </a:ext>
            </a:extLst>
          </p:cNvPr>
          <p:cNvSpPr>
            <a:spLocks noGrp="1"/>
          </p:cNvSpPr>
          <p:nvPr>
            <p:ph type="title"/>
          </p:nvPr>
        </p:nvSpPr>
        <p:spPr/>
        <p:txBody>
          <a:bodyPr/>
          <a:lstStyle/>
          <a:p>
            <a:r>
              <a:rPr lang="lt-LT" dirty="0"/>
              <a:t>Subjekto (GI organizacijos/užstato administratoriaus) registravimas GPAIS</a:t>
            </a:r>
          </a:p>
        </p:txBody>
      </p:sp>
      <p:pic>
        <p:nvPicPr>
          <p:cNvPr id="5" name="Turinio vietos rezervavimo ženklas 4">
            <a:extLst>
              <a:ext uri="{FF2B5EF4-FFF2-40B4-BE49-F238E27FC236}">
                <a16:creationId xmlns:a16="http://schemas.microsoft.com/office/drawing/2014/main" id="{C6EC93DA-50C4-48E3-97D3-46978F063A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0792" y="2785725"/>
            <a:ext cx="8409063" cy="3026666"/>
          </a:xfrm>
        </p:spPr>
      </p:pic>
      <p:sp>
        <p:nvSpPr>
          <p:cNvPr id="6" name="Stačiakampis 5">
            <a:extLst>
              <a:ext uri="{FF2B5EF4-FFF2-40B4-BE49-F238E27FC236}">
                <a16:creationId xmlns:a16="http://schemas.microsoft.com/office/drawing/2014/main" id="{F80918AC-7884-4DBC-892E-7CA59704F118}"/>
              </a:ext>
            </a:extLst>
          </p:cNvPr>
          <p:cNvSpPr/>
          <p:nvPr/>
        </p:nvSpPr>
        <p:spPr>
          <a:xfrm>
            <a:off x="838200" y="1818278"/>
            <a:ext cx="10836349" cy="646331"/>
          </a:xfrm>
          <a:prstGeom prst="rect">
            <a:avLst/>
          </a:prstGeom>
        </p:spPr>
        <p:txBody>
          <a:bodyPr wrap="square">
            <a:spAutoFit/>
          </a:bodyPr>
          <a:lstStyle/>
          <a:p>
            <a:r>
              <a:rPr lang="lt-LT" dirty="0">
                <a:latin typeface="Arial" panose="020B0604020202020204" pitchFamily="34" charset="0"/>
                <a:ea typeface="Arial Unicode MS"/>
              </a:rPr>
              <a:t>Patvirtinus duomenis Elektroniniuose valdžios vartuose, jūsų identifikaciniai duomenys yra perduodami į GPAIS, ir jūs esate sugrąžinamas į GPAIS išorinį portalą kaip autentifikuotas ir identifikuotas naudotojas.</a:t>
            </a:r>
            <a:endParaRPr lang="lt-LT" dirty="0"/>
          </a:p>
        </p:txBody>
      </p:sp>
      <p:sp>
        <p:nvSpPr>
          <p:cNvPr id="7" name="Stačiakampis 6">
            <a:extLst>
              <a:ext uri="{FF2B5EF4-FFF2-40B4-BE49-F238E27FC236}">
                <a16:creationId xmlns:a16="http://schemas.microsoft.com/office/drawing/2014/main" id="{73B9095A-E755-47CF-94E9-AD8FE5428154}"/>
              </a:ext>
            </a:extLst>
          </p:cNvPr>
          <p:cNvSpPr/>
          <p:nvPr/>
        </p:nvSpPr>
        <p:spPr>
          <a:xfrm>
            <a:off x="838200" y="2692288"/>
            <a:ext cx="2532321" cy="2031325"/>
          </a:xfrm>
          <a:prstGeom prst="rect">
            <a:avLst/>
          </a:prstGeom>
        </p:spPr>
        <p:txBody>
          <a:bodyPr wrap="square">
            <a:spAutoFit/>
          </a:bodyPr>
          <a:lstStyle/>
          <a:p>
            <a:r>
              <a:rPr lang="lt-LT" dirty="0">
                <a:latin typeface="Arial" panose="020B0604020202020204" pitchFamily="34" charset="0"/>
                <a:ea typeface="Arial Unicode MS"/>
              </a:rPr>
              <a:t>Pirmą kartą jungiantis prie GPAIS paspauskite mygtume </a:t>
            </a:r>
            <a:r>
              <a:rPr lang="lt-LT" b="1" dirty="0">
                <a:latin typeface="Arial" panose="020B0604020202020204" pitchFamily="34" charset="0"/>
                <a:ea typeface="Arial Unicode MS"/>
              </a:rPr>
              <a:t>[Registruotis]</a:t>
            </a:r>
            <a:r>
              <a:rPr lang="lt-LT" dirty="0">
                <a:latin typeface="Arial" panose="020B0604020202020204" pitchFamily="34" charset="0"/>
                <a:ea typeface="Arial Unicode MS"/>
              </a:rPr>
              <a:t>. Jungiantis antra ir kitus kartus šio mygtuko spausti nereikės.</a:t>
            </a:r>
            <a:endParaRPr lang="lt-LT" dirty="0"/>
          </a:p>
        </p:txBody>
      </p:sp>
      <p:sp>
        <p:nvSpPr>
          <p:cNvPr id="8" name="Stačiakampis 7">
            <a:extLst>
              <a:ext uri="{FF2B5EF4-FFF2-40B4-BE49-F238E27FC236}">
                <a16:creationId xmlns:a16="http://schemas.microsoft.com/office/drawing/2014/main" id="{DBE138C9-05DB-439E-BB7A-665745E083B5}"/>
              </a:ext>
            </a:extLst>
          </p:cNvPr>
          <p:cNvSpPr/>
          <p:nvPr/>
        </p:nvSpPr>
        <p:spPr>
          <a:xfrm>
            <a:off x="3955312" y="4827181"/>
            <a:ext cx="861237" cy="5316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2BB465E6-159E-4342-B91B-849B1092FDCC}"/>
              </a:ext>
            </a:extLst>
          </p:cNvPr>
          <p:cNvSpPr/>
          <p:nvPr/>
        </p:nvSpPr>
        <p:spPr>
          <a:xfrm>
            <a:off x="5840985" y="4923958"/>
            <a:ext cx="1534468" cy="718312"/>
          </a:xfrm>
          <a:prstGeom prst="wedgeRectCallout">
            <a:avLst>
              <a:gd name="adj1" fmla="val -115908"/>
              <a:gd name="adj2" fmla="val -2770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Registruotis</a:t>
            </a:r>
          </a:p>
        </p:txBody>
      </p:sp>
    </p:spTree>
    <p:extLst>
      <p:ext uri="{BB962C8B-B14F-4D97-AF65-F5344CB8AC3E}">
        <p14:creationId xmlns:p14="http://schemas.microsoft.com/office/powerpoint/2010/main" val="109095988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p:txBody>
          <a:bodyPr/>
          <a:lstStyle/>
          <a:p>
            <a:r>
              <a:rPr lang="lt-LT" dirty="0"/>
              <a:t>Gamintojų ir importuotojų organizacijos veiklos ataskaitų rengimas ir teikimas</a:t>
            </a:r>
          </a:p>
        </p:txBody>
      </p:sp>
      <p:pic>
        <p:nvPicPr>
          <p:cNvPr id="6" name="Content Placeholder 5">
            <a:extLst>
              <a:ext uri="{FF2B5EF4-FFF2-40B4-BE49-F238E27FC236}">
                <a16:creationId xmlns:a16="http://schemas.microsoft.com/office/drawing/2014/main" id="{26C04295-8F1F-4E00-A995-A8AC0743D4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6579" y="1754329"/>
            <a:ext cx="10037338" cy="3648944"/>
          </a:xfrm>
        </p:spPr>
      </p:pic>
      <p:sp>
        <p:nvSpPr>
          <p:cNvPr id="12" name="Stačiakampis 7">
            <a:extLst>
              <a:ext uri="{FF2B5EF4-FFF2-40B4-BE49-F238E27FC236}">
                <a16:creationId xmlns:a16="http://schemas.microsoft.com/office/drawing/2014/main" id="{6C764E43-85D0-43E7-A4A2-722FDC41B329}"/>
              </a:ext>
            </a:extLst>
          </p:cNvPr>
          <p:cNvSpPr/>
          <p:nvPr/>
        </p:nvSpPr>
        <p:spPr>
          <a:xfrm>
            <a:off x="2309071" y="3921837"/>
            <a:ext cx="1468601" cy="2714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FAA46994-F8F8-46B2-8F36-2F85A70196C2}"/>
              </a:ext>
            </a:extLst>
          </p:cNvPr>
          <p:cNvSpPr/>
          <p:nvPr/>
        </p:nvSpPr>
        <p:spPr>
          <a:xfrm>
            <a:off x="4147108" y="4193308"/>
            <a:ext cx="1533256" cy="2714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385878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p:txBody>
          <a:bodyPr/>
          <a:lstStyle/>
          <a:p>
            <a:r>
              <a:rPr lang="lt-LT" dirty="0"/>
              <a:t>Gamintojų ir importuotojų organizacijos veiklos ataskaitų rengimas ir teikimas</a:t>
            </a:r>
          </a:p>
        </p:txBody>
      </p:sp>
      <p:pic>
        <p:nvPicPr>
          <p:cNvPr id="7" name="Content Placeholder 6">
            <a:extLst>
              <a:ext uri="{FF2B5EF4-FFF2-40B4-BE49-F238E27FC236}">
                <a16:creationId xmlns:a16="http://schemas.microsoft.com/office/drawing/2014/main" id="{FA92749B-D6BE-4D62-8B8E-6D626EC1A2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4142" y="1690688"/>
            <a:ext cx="9720846" cy="4351338"/>
          </a:xfrm>
        </p:spPr>
      </p:pic>
      <p:sp>
        <p:nvSpPr>
          <p:cNvPr id="10" name="Stačiakampis 7">
            <a:extLst>
              <a:ext uri="{FF2B5EF4-FFF2-40B4-BE49-F238E27FC236}">
                <a16:creationId xmlns:a16="http://schemas.microsoft.com/office/drawing/2014/main" id="{E06D3C53-4E29-4093-B9EB-E6C30B281424}"/>
              </a:ext>
            </a:extLst>
          </p:cNvPr>
          <p:cNvSpPr/>
          <p:nvPr/>
        </p:nvSpPr>
        <p:spPr>
          <a:xfrm>
            <a:off x="2373726" y="3730621"/>
            <a:ext cx="1524019" cy="3056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C7DE8AA8-CA13-4452-9410-D3F42D013DD7}"/>
              </a:ext>
            </a:extLst>
          </p:cNvPr>
          <p:cNvSpPr/>
          <p:nvPr/>
        </p:nvSpPr>
        <p:spPr>
          <a:xfrm>
            <a:off x="5717289" y="4008583"/>
            <a:ext cx="1468601" cy="2714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Kalbos debesėlis: stačiakampis 8">
            <a:extLst>
              <a:ext uri="{FF2B5EF4-FFF2-40B4-BE49-F238E27FC236}">
                <a16:creationId xmlns:a16="http://schemas.microsoft.com/office/drawing/2014/main" id="{67BC556E-2F26-449A-A4C4-80A6F004879A}"/>
              </a:ext>
            </a:extLst>
          </p:cNvPr>
          <p:cNvSpPr/>
          <p:nvPr/>
        </p:nvSpPr>
        <p:spPr>
          <a:xfrm>
            <a:off x="8863012" y="4008583"/>
            <a:ext cx="2185428" cy="663020"/>
          </a:xfrm>
          <a:prstGeom prst="wedgeRectCallout">
            <a:avLst>
              <a:gd name="adj1" fmla="val 59263"/>
              <a:gd name="adj2" fmla="val 13175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12190077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p:txBody>
          <a:bodyPr/>
          <a:lstStyle/>
          <a:p>
            <a:r>
              <a:rPr lang="lt-LT" dirty="0"/>
              <a:t>Gamintojų ir importuotojų organizacijos veiklos ataskaitų rengimas ir teikimas</a:t>
            </a:r>
          </a:p>
        </p:txBody>
      </p:sp>
      <p:pic>
        <p:nvPicPr>
          <p:cNvPr id="6" name="Content Placeholder 5">
            <a:extLst>
              <a:ext uri="{FF2B5EF4-FFF2-40B4-BE49-F238E27FC236}">
                <a16:creationId xmlns:a16="http://schemas.microsoft.com/office/drawing/2014/main" id="{4E853FAD-D23C-4611-8542-DC0CCC37BC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94053"/>
            <a:ext cx="10515600" cy="3814482"/>
          </a:xfrm>
        </p:spPr>
      </p:pic>
      <p:sp>
        <p:nvSpPr>
          <p:cNvPr id="12" name="Stačiakampis 7">
            <a:extLst>
              <a:ext uri="{FF2B5EF4-FFF2-40B4-BE49-F238E27FC236}">
                <a16:creationId xmlns:a16="http://schemas.microsoft.com/office/drawing/2014/main" id="{2260556D-4C0E-4D0D-A15D-63BF4FC36BEC}"/>
              </a:ext>
            </a:extLst>
          </p:cNvPr>
          <p:cNvSpPr/>
          <p:nvPr/>
        </p:nvSpPr>
        <p:spPr>
          <a:xfrm>
            <a:off x="2807833" y="4377166"/>
            <a:ext cx="1403947" cy="3056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8CF5F979-F9E9-4659-B6EB-D8F618921491}"/>
              </a:ext>
            </a:extLst>
          </p:cNvPr>
          <p:cNvSpPr/>
          <p:nvPr/>
        </p:nvSpPr>
        <p:spPr>
          <a:xfrm>
            <a:off x="1856490" y="4681966"/>
            <a:ext cx="1644092" cy="3056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9854846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p:txBody>
          <a:bodyPr/>
          <a:lstStyle/>
          <a:p>
            <a:r>
              <a:rPr lang="lt-LT" dirty="0"/>
              <a:t>Gamintojų ir importuotojų organizacijos veiklos ataskaitų rengimas ir teikimas</a:t>
            </a:r>
          </a:p>
        </p:txBody>
      </p:sp>
      <p:pic>
        <p:nvPicPr>
          <p:cNvPr id="7" name="Content Placeholder 6">
            <a:extLst>
              <a:ext uri="{FF2B5EF4-FFF2-40B4-BE49-F238E27FC236}">
                <a16:creationId xmlns:a16="http://schemas.microsoft.com/office/drawing/2014/main" id="{6770DCCD-EB45-4BFA-808A-A4A77FEBC9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2324" y="1825625"/>
            <a:ext cx="10127352" cy="4351338"/>
          </a:xfrm>
        </p:spPr>
      </p:pic>
      <p:sp>
        <p:nvSpPr>
          <p:cNvPr id="10" name="Stačiakampis 7">
            <a:extLst>
              <a:ext uri="{FF2B5EF4-FFF2-40B4-BE49-F238E27FC236}">
                <a16:creationId xmlns:a16="http://schemas.microsoft.com/office/drawing/2014/main" id="{6381E1B2-D2B2-4447-B74E-B2C9A5BA53E9}"/>
              </a:ext>
            </a:extLst>
          </p:cNvPr>
          <p:cNvSpPr/>
          <p:nvPr/>
        </p:nvSpPr>
        <p:spPr>
          <a:xfrm>
            <a:off x="2927927" y="4001294"/>
            <a:ext cx="1348507" cy="3056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8886F7A4-E866-4C4D-A05E-3535B3637634}"/>
              </a:ext>
            </a:extLst>
          </p:cNvPr>
          <p:cNvSpPr/>
          <p:nvPr/>
        </p:nvSpPr>
        <p:spPr>
          <a:xfrm>
            <a:off x="3500560" y="4306964"/>
            <a:ext cx="1348507" cy="3056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Kalbos debesėlis: stačiakampis 8">
            <a:extLst>
              <a:ext uri="{FF2B5EF4-FFF2-40B4-BE49-F238E27FC236}">
                <a16:creationId xmlns:a16="http://schemas.microsoft.com/office/drawing/2014/main" id="{6D336376-7187-470F-AB69-E998DCCF0412}"/>
              </a:ext>
            </a:extLst>
          </p:cNvPr>
          <p:cNvSpPr/>
          <p:nvPr/>
        </p:nvSpPr>
        <p:spPr>
          <a:xfrm>
            <a:off x="8031739" y="4128289"/>
            <a:ext cx="2185428" cy="663020"/>
          </a:xfrm>
          <a:prstGeom prst="wedgeRectCallout">
            <a:avLst>
              <a:gd name="adj1" fmla="val 59263"/>
              <a:gd name="adj2" fmla="val 13175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27773567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a:t>Gamintojų ir importuotojų organizacijos veiklos ataskaitų rengimas ir teikimas</a:t>
            </a:r>
            <a:endParaRPr lang="lt-LT" dirty="0"/>
          </a:p>
        </p:txBody>
      </p:sp>
      <p:pic>
        <p:nvPicPr>
          <p:cNvPr id="6" name="Content Placeholder 5">
            <a:extLst>
              <a:ext uri="{FF2B5EF4-FFF2-40B4-BE49-F238E27FC236}">
                <a16:creationId xmlns:a16="http://schemas.microsoft.com/office/drawing/2014/main" id="{DD2DE47E-9AE8-4E44-A199-1606327331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5388" y="1825625"/>
            <a:ext cx="9041224" cy="4351338"/>
          </a:xfrm>
        </p:spPr>
      </p:pic>
      <p:sp>
        <p:nvSpPr>
          <p:cNvPr id="12" name="Stačiakampis 7">
            <a:extLst>
              <a:ext uri="{FF2B5EF4-FFF2-40B4-BE49-F238E27FC236}">
                <a16:creationId xmlns:a16="http://schemas.microsoft.com/office/drawing/2014/main" id="{E763FDEF-8AEF-49CD-A2C6-80834A8E2974}"/>
              </a:ext>
            </a:extLst>
          </p:cNvPr>
          <p:cNvSpPr/>
          <p:nvPr/>
        </p:nvSpPr>
        <p:spPr>
          <a:xfrm>
            <a:off x="3205018" y="3649444"/>
            <a:ext cx="1237674" cy="3056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29F63013-A204-4185-AE16-EFAEDB244BC6}"/>
              </a:ext>
            </a:extLst>
          </p:cNvPr>
          <p:cNvSpPr/>
          <p:nvPr/>
        </p:nvSpPr>
        <p:spPr>
          <a:xfrm>
            <a:off x="4867563" y="3848459"/>
            <a:ext cx="1366982" cy="3056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Kalbos debesėlis: stačiakampis 8">
            <a:extLst>
              <a:ext uri="{FF2B5EF4-FFF2-40B4-BE49-F238E27FC236}">
                <a16:creationId xmlns:a16="http://schemas.microsoft.com/office/drawing/2014/main" id="{82A6B80C-2BBE-4E7F-87DE-E3E13359B655}"/>
              </a:ext>
            </a:extLst>
          </p:cNvPr>
          <p:cNvSpPr/>
          <p:nvPr/>
        </p:nvSpPr>
        <p:spPr>
          <a:xfrm>
            <a:off x="8031739" y="4128289"/>
            <a:ext cx="2185428" cy="663020"/>
          </a:xfrm>
          <a:prstGeom prst="wedgeRectCallout">
            <a:avLst>
              <a:gd name="adj1" fmla="val 45316"/>
              <a:gd name="adj2" fmla="val 20697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27754675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a:t>Gamintojų ir importuotojų organizacijos veiklos ataskaitų rengimas ir teikimas</a:t>
            </a:r>
            <a:endParaRPr lang="lt-LT" dirty="0"/>
          </a:p>
        </p:txBody>
      </p:sp>
      <p:pic>
        <p:nvPicPr>
          <p:cNvPr id="7" name="Content Placeholder 6">
            <a:extLst>
              <a:ext uri="{FF2B5EF4-FFF2-40B4-BE49-F238E27FC236}">
                <a16:creationId xmlns:a16="http://schemas.microsoft.com/office/drawing/2014/main" id="{196A43BA-A3EB-4668-88DA-0047CFA480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28181"/>
            <a:ext cx="10515600" cy="3946226"/>
          </a:xfrm>
        </p:spPr>
      </p:pic>
      <p:sp>
        <p:nvSpPr>
          <p:cNvPr id="11" name="Stačiakampis 7">
            <a:extLst>
              <a:ext uri="{FF2B5EF4-FFF2-40B4-BE49-F238E27FC236}">
                <a16:creationId xmlns:a16="http://schemas.microsoft.com/office/drawing/2014/main" id="{BFF29B50-C9D2-46B4-A5EF-D815F49C8B79}"/>
              </a:ext>
            </a:extLst>
          </p:cNvPr>
          <p:cNvSpPr/>
          <p:nvPr/>
        </p:nvSpPr>
        <p:spPr>
          <a:xfrm>
            <a:off x="4156364" y="4212862"/>
            <a:ext cx="1634836" cy="3056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Kalbos debesėlis: stačiakampis 8">
            <a:extLst>
              <a:ext uri="{FF2B5EF4-FFF2-40B4-BE49-F238E27FC236}">
                <a16:creationId xmlns:a16="http://schemas.microsoft.com/office/drawing/2014/main" id="{7749B25A-E939-4BF1-9631-6BCEEB0CCC9F}"/>
              </a:ext>
            </a:extLst>
          </p:cNvPr>
          <p:cNvSpPr/>
          <p:nvPr/>
        </p:nvSpPr>
        <p:spPr>
          <a:xfrm>
            <a:off x="8687520" y="3881352"/>
            <a:ext cx="2185428" cy="663020"/>
          </a:xfrm>
          <a:prstGeom prst="wedgeRectCallout">
            <a:avLst>
              <a:gd name="adj1" fmla="val 45316"/>
              <a:gd name="adj2" fmla="val 20697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150076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a:t>Gamintojų ir importuotojų organizacijos veiklos ataskaitų rengimas ir teikimas</a:t>
            </a:r>
            <a:endParaRPr lang="lt-LT" dirty="0"/>
          </a:p>
        </p:txBody>
      </p:sp>
      <p:pic>
        <p:nvPicPr>
          <p:cNvPr id="6" name="Content Placeholder 5">
            <a:extLst>
              <a:ext uri="{FF2B5EF4-FFF2-40B4-BE49-F238E27FC236}">
                <a16:creationId xmlns:a16="http://schemas.microsoft.com/office/drawing/2014/main" id="{A515DA94-6299-40E5-BB40-263C48379E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02174"/>
            <a:ext cx="10515600" cy="3998239"/>
          </a:xfrm>
        </p:spPr>
      </p:pic>
      <p:sp>
        <p:nvSpPr>
          <p:cNvPr id="10" name="Stačiakampis 7">
            <a:extLst>
              <a:ext uri="{FF2B5EF4-FFF2-40B4-BE49-F238E27FC236}">
                <a16:creationId xmlns:a16="http://schemas.microsoft.com/office/drawing/2014/main" id="{1F6721AB-5FA9-4D02-9E46-D93577B7002D}"/>
              </a:ext>
            </a:extLst>
          </p:cNvPr>
          <p:cNvSpPr/>
          <p:nvPr/>
        </p:nvSpPr>
        <p:spPr>
          <a:xfrm>
            <a:off x="9254836" y="4739335"/>
            <a:ext cx="2031999" cy="3056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6078536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F434AE19-3505-46E8-9B0B-F72B81F262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95886"/>
            <a:ext cx="10515600" cy="4210816"/>
          </a:xfrm>
        </p:spPr>
      </p:pic>
      <p:sp>
        <p:nvSpPr>
          <p:cNvPr id="9" name="Stačiakampis 7">
            <a:extLst>
              <a:ext uri="{FF2B5EF4-FFF2-40B4-BE49-F238E27FC236}">
                <a16:creationId xmlns:a16="http://schemas.microsoft.com/office/drawing/2014/main" id="{4F382747-534D-47BC-8424-C1497E1145F6}"/>
              </a:ext>
            </a:extLst>
          </p:cNvPr>
          <p:cNvSpPr/>
          <p:nvPr/>
        </p:nvSpPr>
        <p:spPr>
          <a:xfrm>
            <a:off x="6893568" y="1895886"/>
            <a:ext cx="1105123" cy="3058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798ECE04-5F83-4A52-85D7-DD8613B4D5AC}"/>
              </a:ext>
            </a:extLst>
          </p:cNvPr>
          <p:cNvSpPr/>
          <p:nvPr/>
        </p:nvSpPr>
        <p:spPr>
          <a:xfrm>
            <a:off x="3596187" y="2449163"/>
            <a:ext cx="873365" cy="3058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Stačiakampis 7">
            <a:extLst>
              <a:ext uri="{FF2B5EF4-FFF2-40B4-BE49-F238E27FC236}">
                <a16:creationId xmlns:a16="http://schemas.microsoft.com/office/drawing/2014/main" id="{9A89F1DD-92EC-46B1-BA8E-98DE96243321}"/>
              </a:ext>
            </a:extLst>
          </p:cNvPr>
          <p:cNvSpPr/>
          <p:nvPr/>
        </p:nvSpPr>
        <p:spPr>
          <a:xfrm>
            <a:off x="9895386" y="2994108"/>
            <a:ext cx="1354505" cy="3058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F1BB0AFD-88CD-461B-A29C-891CDF05BE73}"/>
              </a:ext>
            </a:extLst>
          </p:cNvPr>
          <p:cNvSpPr/>
          <p:nvPr/>
        </p:nvSpPr>
        <p:spPr>
          <a:xfrm>
            <a:off x="7218939" y="2815544"/>
            <a:ext cx="2185428" cy="663020"/>
          </a:xfrm>
          <a:prstGeom prst="wedgeRectCallout">
            <a:avLst>
              <a:gd name="adj1" fmla="val 71942"/>
              <a:gd name="adj2" fmla="val 80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Naujas veiklos dokumentas</a:t>
            </a:r>
          </a:p>
        </p:txBody>
      </p:sp>
    </p:spTree>
    <p:extLst>
      <p:ext uri="{BB962C8B-B14F-4D97-AF65-F5344CB8AC3E}">
        <p14:creationId xmlns:p14="http://schemas.microsoft.com/office/powerpoint/2010/main" val="39630771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22D0BB9D-D006-45CF-B55B-8312E1ECB6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3124" y="1825625"/>
            <a:ext cx="4765751" cy="4351338"/>
          </a:xfrm>
        </p:spPr>
      </p:pic>
      <p:sp>
        <p:nvSpPr>
          <p:cNvPr id="14" name="Stačiakampis 7">
            <a:extLst>
              <a:ext uri="{FF2B5EF4-FFF2-40B4-BE49-F238E27FC236}">
                <a16:creationId xmlns:a16="http://schemas.microsoft.com/office/drawing/2014/main" id="{298FB992-9729-415B-85B0-C8D37590FF16}"/>
              </a:ext>
            </a:extLst>
          </p:cNvPr>
          <p:cNvSpPr/>
          <p:nvPr/>
        </p:nvSpPr>
        <p:spPr>
          <a:xfrm>
            <a:off x="4639896" y="5627377"/>
            <a:ext cx="726432" cy="4316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327783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97A2C52E-DEE3-445F-9460-E69A5995B2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0591" y="1798977"/>
            <a:ext cx="8770817" cy="4351338"/>
          </a:xfrm>
        </p:spPr>
      </p:pic>
      <p:sp>
        <p:nvSpPr>
          <p:cNvPr id="9" name="Stačiakampis 7">
            <a:extLst>
              <a:ext uri="{FF2B5EF4-FFF2-40B4-BE49-F238E27FC236}">
                <a16:creationId xmlns:a16="http://schemas.microsoft.com/office/drawing/2014/main" id="{19CEB298-E1A2-4C19-A1D3-6B09B718D54F}"/>
              </a:ext>
            </a:extLst>
          </p:cNvPr>
          <p:cNvSpPr/>
          <p:nvPr/>
        </p:nvSpPr>
        <p:spPr>
          <a:xfrm>
            <a:off x="2607896" y="3848348"/>
            <a:ext cx="1160540" cy="2525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Stačiakampis 7">
            <a:extLst>
              <a:ext uri="{FF2B5EF4-FFF2-40B4-BE49-F238E27FC236}">
                <a16:creationId xmlns:a16="http://schemas.microsoft.com/office/drawing/2014/main" id="{B547205A-7D3D-421B-B311-9C96E51D90AE}"/>
              </a:ext>
            </a:extLst>
          </p:cNvPr>
          <p:cNvSpPr/>
          <p:nvPr/>
        </p:nvSpPr>
        <p:spPr>
          <a:xfrm>
            <a:off x="1799714" y="4120820"/>
            <a:ext cx="1747050" cy="2525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8C801E26-B1F3-408A-AD64-812992C2AD2C}"/>
              </a:ext>
            </a:extLst>
          </p:cNvPr>
          <p:cNvSpPr/>
          <p:nvPr/>
        </p:nvSpPr>
        <p:spPr>
          <a:xfrm>
            <a:off x="9438186" y="4444094"/>
            <a:ext cx="971196" cy="284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Kalbos debesėlis: stačiakampis 8">
            <a:extLst>
              <a:ext uri="{FF2B5EF4-FFF2-40B4-BE49-F238E27FC236}">
                <a16:creationId xmlns:a16="http://schemas.microsoft.com/office/drawing/2014/main" id="{2982C691-B93B-4F35-AECD-4EE26A4C7A18}"/>
              </a:ext>
            </a:extLst>
          </p:cNvPr>
          <p:cNvSpPr/>
          <p:nvPr/>
        </p:nvSpPr>
        <p:spPr>
          <a:xfrm>
            <a:off x="8831070" y="3584098"/>
            <a:ext cx="2185428" cy="663020"/>
          </a:xfrm>
          <a:prstGeom prst="wedgeRectCallout">
            <a:avLst>
              <a:gd name="adj1" fmla="val 9815"/>
              <a:gd name="adj2" fmla="val 7463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Koreguoti duomenis</a:t>
            </a:r>
          </a:p>
        </p:txBody>
      </p:sp>
    </p:spTree>
    <p:extLst>
      <p:ext uri="{BB962C8B-B14F-4D97-AF65-F5344CB8AC3E}">
        <p14:creationId xmlns:p14="http://schemas.microsoft.com/office/powerpoint/2010/main" val="621311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71B5DD3-F136-4F92-A0F8-A5EF2D23586B}"/>
              </a:ext>
            </a:extLst>
          </p:cNvPr>
          <p:cNvSpPr>
            <a:spLocks noGrp="1"/>
          </p:cNvSpPr>
          <p:nvPr>
            <p:ph type="title"/>
          </p:nvPr>
        </p:nvSpPr>
        <p:spPr/>
        <p:txBody>
          <a:bodyPr/>
          <a:lstStyle/>
          <a:p>
            <a:r>
              <a:rPr lang="lt-LT" dirty="0"/>
              <a:t>Subjekto (GI organizacijos/užstato administratoriaus) registravimas GPAIS</a:t>
            </a:r>
          </a:p>
        </p:txBody>
      </p:sp>
      <p:pic>
        <p:nvPicPr>
          <p:cNvPr id="6" name="Turinio vietos rezervavimo ženklas 5">
            <a:extLst>
              <a:ext uri="{FF2B5EF4-FFF2-40B4-BE49-F238E27FC236}">
                <a16:creationId xmlns:a16="http://schemas.microsoft.com/office/drawing/2014/main" id="{7DC9B675-F64C-4E5A-8BCA-C96D767B61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1092" y="3763636"/>
            <a:ext cx="10515600" cy="2729239"/>
          </a:xfrm>
        </p:spPr>
      </p:pic>
      <p:sp>
        <p:nvSpPr>
          <p:cNvPr id="7" name="Stačiakampis 6">
            <a:extLst>
              <a:ext uri="{FF2B5EF4-FFF2-40B4-BE49-F238E27FC236}">
                <a16:creationId xmlns:a16="http://schemas.microsoft.com/office/drawing/2014/main" id="{2C7DEC9C-99B5-45A6-9459-F3B66CE58AB9}"/>
              </a:ext>
            </a:extLst>
          </p:cNvPr>
          <p:cNvSpPr/>
          <p:nvPr/>
        </p:nvSpPr>
        <p:spPr>
          <a:xfrm>
            <a:off x="838200" y="1957242"/>
            <a:ext cx="10591800" cy="646331"/>
          </a:xfrm>
          <a:prstGeom prst="rect">
            <a:avLst/>
          </a:prstGeom>
        </p:spPr>
        <p:txBody>
          <a:bodyPr wrap="square">
            <a:spAutoFit/>
          </a:bodyPr>
          <a:lstStyle/>
          <a:p>
            <a:r>
              <a:rPr lang="lt-LT" dirty="0">
                <a:latin typeface="Arial" panose="020B0604020202020204" pitchFamily="34" charset="0"/>
                <a:ea typeface="Arial Unicode MS"/>
              </a:rPr>
              <a:t>Paspaudus mygtuką </a:t>
            </a:r>
            <a:r>
              <a:rPr lang="lt-LT" b="1" dirty="0">
                <a:latin typeface="Arial" panose="020B0604020202020204" pitchFamily="34" charset="0"/>
                <a:ea typeface="Arial Unicode MS"/>
              </a:rPr>
              <a:t>[Registruotis]</a:t>
            </a:r>
            <a:r>
              <a:rPr lang="lt-LT" dirty="0">
                <a:latin typeface="Arial" panose="020B0604020202020204" pitchFamily="34" charset="0"/>
                <a:ea typeface="Arial Unicode MS"/>
              </a:rPr>
              <a:t> atsidaro GPAIS išorinio portalo langas, kuriame išdėstytos GPAIS naudojimo sąlygos.</a:t>
            </a:r>
            <a:endParaRPr lang="lt-LT" dirty="0"/>
          </a:p>
        </p:txBody>
      </p:sp>
      <p:sp>
        <p:nvSpPr>
          <p:cNvPr id="8" name="Stačiakampis 7">
            <a:extLst>
              <a:ext uri="{FF2B5EF4-FFF2-40B4-BE49-F238E27FC236}">
                <a16:creationId xmlns:a16="http://schemas.microsoft.com/office/drawing/2014/main" id="{217773FB-FABD-446D-A625-50B9367816D5}"/>
              </a:ext>
            </a:extLst>
          </p:cNvPr>
          <p:cNvSpPr/>
          <p:nvPr/>
        </p:nvSpPr>
        <p:spPr>
          <a:xfrm>
            <a:off x="838200" y="2814272"/>
            <a:ext cx="4301177" cy="369332"/>
          </a:xfrm>
          <a:prstGeom prst="rect">
            <a:avLst/>
          </a:prstGeom>
        </p:spPr>
        <p:txBody>
          <a:bodyPr wrap="none">
            <a:spAutoFit/>
          </a:bodyPr>
          <a:lstStyle/>
          <a:p>
            <a:r>
              <a:rPr lang="lt-LT" dirty="0">
                <a:latin typeface="Arial" panose="020B0604020202020204" pitchFamily="34" charset="0"/>
                <a:ea typeface="Arial Unicode MS"/>
              </a:rPr>
              <a:t>Susipažinkite su naudojimosi sąlygomis.</a:t>
            </a:r>
            <a:endParaRPr lang="lt-LT" dirty="0"/>
          </a:p>
        </p:txBody>
      </p:sp>
      <p:sp>
        <p:nvSpPr>
          <p:cNvPr id="9" name="Stačiakampis 8">
            <a:extLst>
              <a:ext uri="{FF2B5EF4-FFF2-40B4-BE49-F238E27FC236}">
                <a16:creationId xmlns:a16="http://schemas.microsoft.com/office/drawing/2014/main" id="{35239084-405B-4B0F-8D94-D54219C8E10B}"/>
              </a:ext>
            </a:extLst>
          </p:cNvPr>
          <p:cNvSpPr/>
          <p:nvPr/>
        </p:nvSpPr>
        <p:spPr>
          <a:xfrm>
            <a:off x="838200" y="3305065"/>
            <a:ext cx="3506088" cy="369332"/>
          </a:xfrm>
          <a:prstGeom prst="rect">
            <a:avLst/>
          </a:prstGeom>
        </p:spPr>
        <p:txBody>
          <a:bodyPr wrap="none">
            <a:spAutoFit/>
          </a:bodyPr>
          <a:lstStyle/>
          <a:p>
            <a:r>
              <a:rPr lang="lt-LT" dirty="0">
                <a:latin typeface="Arial" panose="020B0604020202020204" pitchFamily="34" charset="0"/>
                <a:ea typeface="Arial Unicode MS"/>
              </a:rPr>
              <a:t>Paspauskite mygtuką </a:t>
            </a:r>
            <a:r>
              <a:rPr lang="lt-LT" b="1" dirty="0">
                <a:latin typeface="Arial" panose="020B0604020202020204" pitchFamily="34" charset="0"/>
                <a:ea typeface="Arial Unicode MS"/>
              </a:rPr>
              <a:t>[Sutinku]</a:t>
            </a:r>
            <a:r>
              <a:rPr lang="lt-LT" dirty="0">
                <a:latin typeface="Arial" panose="020B0604020202020204" pitchFamily="34" charset="0"/>
                <a:ea typeface="Arial Unicode MS"/>
              </a:rPr>
              <a:t>.</a:t>
            </a:r>
            <a:endParaRPr lang="lt-LT" dirty="0"/>
          </a:p>
        </p:txBody>
      </p:sp>
      <p:sp>
        <p:nvSpPr>
          <p:cNvPr id="10" name="Stačiakampis 9">
            <a:extLst>
              <a:ext uri="{FF2B5EF4-FFF2-40B4-BE49-F238E27FC236}">
                <a16:creationId xmlns:a16="http://schemas.microsoft.com/office/drawing/2014/main" id="{4243AA3D-82E0-4658-9F0D-A4E58F54705D}"/>
              </a:ext>
            </a:extLst>
          </p:cNvPr>
          <p:cNvSpPr/>
          <p:nvPr/>
        </p:nvSpPr>
        <p:spPr>
          <a:xfrm>
            <a:off x="1359193" y="5982513"/>
            <a:ext cx="861237" cy="5316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10">
            <a:extLst>
              <a:ext uri="{FF2B5EF4-FFF2-40B4-BE49-F238E27FC236}">
                <a16:creationId xmlns:a16="http://schemas.microsoft.com/office/drawing/2014/main" id="{DF4D2CE9-31D3-4FB2-BFBF-84FCD06E72C2}"/>
              </a:ext>
            </a:extLst>
          </p:cNvPr>
          <p:cNvSpPr/>
          <p:nvPr/>
        </p:nvSpPr>
        <p:spPr>
          <a:xfrm>
            <a:off x="3244867" y="5982513"/>
            <a:ext cx="1534468" cy="718312"/>
          </a:xfrm>
          <a:prstGeom prst="wedgeRectCallout">
            <a:avLst>
              <a:gd name="adj1" fmla="val -115908"/>
              <a:gd name="adj2" fmla="val -2770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Sutinku</a:t>
            </a:r>
          </a:p>
        </p:txBody>
      </p:sp>
    </p:spTree>
    <p:extLst>
      <p:ext uri="{BB962C8B-B14F-4D97-AF65-F5344CB8AC3E}">
        <p14:creationId xmlns:p14="http://schemas.microsoft.com/office/powerpoint/2010/main" val="25348473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FE7141F3-56DC-48DB-A4BC-0DA9CF239C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0567" y="1825625"/>
            <a:ext cx="3910865" cy="4351338"/>
          </a:xfrm>
        </p:spPr>
      </p:pic>
      <p:sp>
        <p:nvSpPr>
          <p:cNvPr id="13" name="Stačiakampis 7">
            <a:extLst>
              <a:ext uri="{FF2B5EF4-FFF2-40B4-BE49-F238E27FC236}">
                <a16:creationId xmlns:a16="http://schemas.microsoft.com/office/drawing/2014/main" id="{85ACA606-674D-4ECE-B00C-CC210BD3FD5E}"/>
              </a:ext>
            </a:extLst>
          </p:cNvPr>
          <p:cNvSpPr/>
          <p:nvPr/>
        </p:nvSpPr>
        <p:spPr>
          <a:xfrm>
            <a:off x="4861569" y="5732566"/>
            <a:ext cx="763376" cy="4443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603414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a:t>Užstato administratorių veiklos ataskaitų rengimas ir teikimas</a:t>
            </a:r>
            <a:endParaRPr lang="lt-LT" dirty="0"/>
          </a:p>
        </p:txBody>
      </p:sp>
      <p:pic>
        <p:nvPicPr>
          <p:cNvPr id="7" name="Content Placeholder 6">
            <a:extLst>
              <a:ext uri="{FF2B5EF4-FFF2-40B4-BE49-F238E27FC236}">
                <a16:creationId xmlns:a16="http://schemas.microsoft.com/office/drawing/2014/main" id="{B1BDDA83-7A9C-43E9-A793-25FC85C801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9497" y="1825625"/>
            <a:ext cx="8693006" cy="4351338"/>
          </a:xfrm>
        </p:spPr>
      </p:pic>
      <p:sp>
        <p:nvSpPr>
          <p:cNvPr id="14" name="Stačiakampis 7">
            <a:extLst>
              <a:ext uri="{FF2B5EF4-FFF2-40B4-BE49-F238E27FC236}">
                <a16:creationId xmlns:a16="http://schemas.microsoft.com/office/drawing/2014/main" id="{3B4EB0C4-F3DF-4A89-BDB0-DBAB4156BD71}"/>
              </a:ext>
            </a:extLst>
          </p:cNvPr>
          <p:cNvSpPr/>
          <p:nvPr/>
        </p:nvSpPr>
        <p:spPr>
          <a:xfrm>
            <a:off x="1749497" y="2324348"/>
            <a:ext cx="1021412" cy="243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Kalbos debesėlis: stačiakampis 8">
            <a:extLst>
              <a:ext uri="{FF2B5EF4-FFF2-40B4-BE49-F238E27FC236}">
                <a16:creationId xmlns:a16="http://schemas.microsoft.com/office/drawing/2014/main" id="{4268D427-D066-44FA-BB4F-1AC56CB42F19}"/>
              </a:ext>
            </a:extLst>
          </p:cNvPr>
          <p:cNvSpPr/>
          <p:nvPr/>
        </p:nvSpPr>
        <p:spPr>
          <a:xfrm>
            <a:off x="9349789" y="2581254"/>
            <a:ext cx="2185428" cy="663020"/>
          </a:xfrm>
          <a:prstGeom prst="wedgeRectCallout">
            <a:avLst>
              <a:gd name="adj1" fmla="val -10471"/>
              <a:gd name="adj2" fmla="val 17075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Redaguoti</a:t>
            </a:r>
          </a:p>
        </p:txBody>
      </p:sp>
    </p:spTree>
    <p:extLst>
      <p:ext uri="{BB962C8B-B14F-4D97-AF65-F5344CB8AC3E}">
        <p14:creationId xmlns:p14="http://schemas.microsoft.com/office/powerpoint/2010/main" val="14762472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a:t>Užstato administratorių veiklos ataskaitų rengimas ir teikimas</a:t>
            </a:r>
            <a:endParaRPr lang="lt-LT" dirty="0"/>
          </a:p>
        </p:txBody>
      </p:sp>
      <p:pic>
        <p:nvPicPr>
          <p:cNvPr id="6" name="Content Placeholder 5">
            <a:extLst>
              <a:ext uri="{FF2B5EF4-FFF2-40B4-BE49-F238E27FC236}">
                <a16:creationId xmlns:a16="http://schemas.microsoft.com/office/drawing/2014/main" id="{DD8C91BF-DAED-4A17-875C-C677E7E079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80419"/>
            <a:ext cx="10515600" cy="4041750"/>
          </a:xfrm>
        </p:spPr>
      </p:pic>
      <p:sp>
        <p:nvSpPr>
          <p:cNvPr id="10" name="Stačiakampis 7">
            <a:extLst>
              <a:ext uri="{FF2B5EF4-FFF2-40B4-BE49-F238E27FC236}">
                <a16:creationId xmlns:a16="http://schemas.microsoft.com/office/drawing/2014/main" id="{ED9491F8-F9F3-4019-84F1-0866DA64C0A4}"/>
              </a:ext>
            </a:extLst>
          </p:cNvPr>
          <p:cNvSpPr/>
          <p:nvPr/>
        </p:nvSpPr>
        <p:spPr>
          <a:xfrm>
            <a:off x="918224" y="2878530"/>
            <a:ext cx="1021412" cy="243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283D7F63-818A-4436-916F-BC943423A692}"/>
              </a:ext>
            </a:extLst>
          </p:cNvPr>
          <p:cNvSpPr/>
          <p:nvPr/>
        </p:nvSpPr>
        <p:spPr>
          <a:xfrm>
            <a:off x="10332388" y="3307319"/>
            <a:ext cx="1021412" cy="3133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8175162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95EB68E1-06C9-4366-85D4-A03B8B4922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82205"/>
            <a:ext cx="10515600" cy="4038177"/>
          </a:xfrm>
        </p:spPr>
      </p:pic>
      <p:sp>
        <p:nvSpPr>
          <p:cNvPr id="10" name="Stačiakampis 7">
            <a:extLst>
              <a:ext uri="{FF2B5EF4-FFF2-40B4-BE49-F238E27FC236}">
                <a16:creationId xmlns:a16="http://schemas.microsoft.com/office/drawing/2014/main" id="{BBB796CC-1D46-4A83-BD0A-27CF72599ECB}"/>
              </a:ext>
            </a:extLst>
          </p:cNvPr>
          <p:cNvSpPr/>
          <p:nvPr/>
        </p:nvSpPr>
        <p:spPr>
          <a:xfrm>
            <a:off x="901446" y="3185638"/>
            <a:ext cx="1021412" cy="243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80505076-5E0B-463A-ACB4-6E206B045A38}"/>
              </a:ext>
            </a:extLst>
          </p:cNvPr>
          <p:cNvSpPr/>
          <p:nvPr/>
        </p:nvSpPr>
        <p:spPr>
          <a:xfrm>
            <a:off x="9450457" y="2329584"/>
            <a:ext cx="2185428" cy="663020"/>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Atnaujinti</a:t>
            </a:r>
          </a:p>
        </p:txBody>
      </p:sp>
    </p:spTree>
    <p:extLst>
      <p:ext uri="{BB962C8B-B14F-4D97-AF65-F5344CB8AC3E}">
        <p14:creationId xmlns:p14="http://schemas.microsoft.com/office/powerpoint/2010/main" val="4836975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15" name="Content Placeholder 14">
            <a:extLst>
              <a:ext uri="{FF2B5EF4-FFF2-40B4-BE49-F238E27FC236}">
                <a16:creationId xmlns:a16="http://schemas.microsoft.com/office/drawing/2014/main" id="{7DB5A3FA-6686-4AF3-A975-359998DBFA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4524" y="1825625"/>
            <a:ext cx="9602952" cy="4351338"/>
          </a:xfrm>
        </p:spPr>
      </p:pic>
      <p:sp>
        <p:nvSpPr>
          <p:cNvPr id="16" name="Stačiakampis 7">
            <a:extLst>
              <a:ext uri="{FF2B5EF4-FFF2-40B4-BE49-F238E27FC236}">
                <a16:creationId xmlns:a16="http://schemas.microsoft.com/office/drawing/2014/main" id="{A2560F3F-A336-4722-866D-C10AAC5763B5}"/>
              </a:ext>
            </a:extLst>
          </p:cNvPr>
          <p:cNvSpPr/>
          <p:nvPr/>
        </p:nvSpPr>
        <p:spPr>
          <a:xfrm>
            <a:off x="1363263" y="3334327"/>
            <a:ext cx="1056663" cy="3278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Kalbos debesėlis: stačiakampis 8">
            <a:extLst>
              <a:ext uri="{FF2B5EF4-FFF2-40B4-BE49-F238E27FC236}">
                <a16:creationId xmlns:a16="http://schemas.microsoft.com/office/drawing/2014/main" id="{74EF631E-9E14-4795-94C8-FEC176418F04}"/>
              </a:ext>
            </a:extLst>
          </p:cNvPr>
          <p:cNvSpPr/>
          <p:nvPr/>
        </p:nvSpPr>
        <p:spPr>
          <a:xfrm>
            <a:off x="8923984" y="2495838"/>
            <a:ext cx="2185428" cy="663020"/>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Atnaujinti</a:t>
            </a:r>
          </a:p>
        </p:txBody>
      </p:sp>
    </p:spTree>
    <p:extLst>
      <p:ext uri="{BB962C8B-B14F-4D97-AF65-F5344CB8AC3E}">
        <p14:creationId xmlns:p14="http://schemas.microsoft.com/office/powerpoint/2010/main" val="40439682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62D5B7EA-270C-491E-BFD7-0FD470C788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7012" y="1825625"/>
            <a:ext cx="9557975" cy="4351338"/>
          </a:xfrm>
        </p:spPr>
      </p:pic>
      <p:sp>
        <p:nvSpPr>
          <p:cNvPr id="10" name="Stačiakampis 7">
            <a:extLst>
              <a:ext uri="{FF2B5EF4-FFF2-40B4-BE49-F238E27FC236}">
                <a16:creationId xmlns:a16="http://schemas.microsoft.com/office/drawing/2014/main" id="{B5F6009E-7E4A-4E1B-BE4D-6FAA946E8C94}"/>
              </a:ext>
            </a:extLst>
          </p:cNvPr>
          <p:cNvSpPr/>
          <p:nvPr/>
        </p:nvSpPr>
        <p:spPr>
          <a:xfrm>
            <a:off x="1317012" y="3602775"/>
            <a:ext cx="1275186" cy="3278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08952507-7DF1-4DAA-B6EB-FC5E61B61D58}"/>
              </a:ext>
            </a:extLst>
          </p:cNvPr>
          <p:cNvSpPr/>
          <p:nvPr/>
        </p:nvSpPr>
        <p:spPr>
          <a:xfrm>
            <a:off x="8689559" y="2765980"/>
            <a:ext cx="2185428" cy="663020"/>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Atnaujinti</a:t>
            </a:r>
          </a:p>
        </p:txBody>
      </p:sp>
    </p:spTree>
    <p:extLst>
      <p:ext uri="{BB962C8B-B14F-4D97-AF65-F5344CB8AC3E}">
        <p14:creationId xmlns:p14="http://schemas.microsoft.com/office/powerpoint/2010/main" val="37058205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C14ECDE1-3BFA-4C35-9334-F7428AA6BF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50915"/>
            <a:ext cx="10515600" cy="3900758"/>
          </a:xfrm>
        </p:spPr>
      </p:pic>
      <p:sp>
        <p:nvSpPr>
          <p:cNvPr id="12" name="Stačiakampis 7">
            <a:extLst>
              <a:ext uri="{FF2B5EF4-FFF2-40B4-BE49-F238E27FC236}">
                <a16:creationId xmlns:a16="http://schemas.microsoft.com/office/drawing/2014/main" id="{960382AE-B5D1-4A1F-812C-9EA325FD57AB}"/>
              </a:ext>
            </a:extLst>
          </p:cNvPr>
          <p:cNvSpPr/>
          <p:nvPr/>
        </p:nvSpPr>
        <p:spPr>
          <a:xfrm>
            <a:off x="838200" y="4258557"/>
            <a:ext cx="2523836" cy="3278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3C918EB2-787C-4CB0-B6EC-9DF65DB16D6B}"/>
              </a:ext>
            </a:extLst>
          </p:cNvPr>
          <p:cNvSpPr/>
          <p:nvPr/>
        </p:nvSpPr>
        <p:spPr>
          <a:xfrm>
            <a:off x="8578723" y="3429000"/>
            <a:ext cx="2185428" cy="663020"/>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Atnaujinti</a:t>
            </a:r>
          </a:p>
        </p:txBody>
      </p:sp>
    </p:spTree>
    <p:extLst>
      <p:ext uri="{BB962C8B-B14F-4D97-AF65-F5344CB8AC3E}">
        <p14:creationId xmlns:p14="http://schemas.microsoft.com/office/powerpoint/2010/main" val="37346573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950A0F0C-03E0-4075-915E-F0D42B6062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5393" y="1825625"/>
            <a:ext cx="8761214" cy="4351338"/>
          </a:xfrm>
        </p:spPr>
      </p:pic>
      <p:sp>
        <p:nvSpPr>
          <p:cNvPr id="10" name="Stačiakampis 7">
            <a:extLst>
              <a:ext uri="{FF2B5EF4-FFF2-40B4-BE49-F238E27FC236}">
                <a16:creationId xmlns:a16="http://schemas.microsoft.com/office/drawing/2014/main" id="{B1BDB017-2361-4C33-ACDB-11B96FFC695C}"/>
              </a:ext>
            </a:extLst>
          </p:cNvPr>
          <p:cNvSpPr/>
          <p:nvPr/>
        </p:nvSpPr>
        <p:spPr>
          <a:xfrm>
            <a:off x="3747655" y="1825625"/>
            <a:ext cx="889000"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40B089ED-9668-4A30-A48B-CF6AC2A2BC34}"/>
              </a:ext>
            </a:extLst>
          </p:cNvPr>
          <p:cNvSpPr/>
          <p:nvPr/>
        </p:nvSpPr>
        <p:spPr>
          <a:xfrm>
            <a:off x="1733864" y="2059710"/>
            <a:ext cx="1027807"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Kalbos debesėlis: stačiakampis 8">
            <a:extLst>
              <a:ext uri="{FF2B5EF4-FFF2-40B4-BE49-F238E27FC236}">
                <a16:creationId xmlns:a16="http://schemas.microsoft.com/office/drawing/2014/main" id="{1CE122B3-1C37-47B7-B690-1EDF31A1B3A1}"/>
              </a:ext>
            </a:extLst>
          </p:cNvPr>
          <p:cNvSpPr/>
          <p:nvPr/>
        </p:nvSpPr>
        <p:spPr>
          <a:xfrm>
            <a:off x="9077487" y="2874818"/>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Redaguoti</a:t>
            </a:r>
          </a:p>
        </p:txBody>
      </p:sp>
      <p:sp>
        <p:nvSpPr>
          <p:cNvPr id="15" name="Kalbos debesėlis: stačiakampis 8">
            <a:extLst>
              <a:ext uri="{FF2B5EF4-FFF2-40B4-BE49-F238E27FC236}">
                <a16:creationId xmlns:a16="http://schemas.microsoft.com/office/drawing/2014/main" id="{C33849A0-A94D-4029-978A-ACE3BAB7FFB5}"/>
              </a:ext>
            </a:extLst>
          </p:cNvPr>
          <p:cNvSpPr/>
          <p:nvPr/>
        </p:nvSpPr>
        <p:spPr>
          <a:xfrm>
            <a:off x="9077487" y="4365047"/>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4378136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29BA65C5-B059-4FB3-AE5A-F112FA4202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5549" y="1825625"/>
            <a:ext cx="8780902" cy="4351338"/>
          </a:xfrm>
        </p:spPr>
      </p:pic>
      <p:sp>
        <p:nvSpPr>
          <p:cNvPr id="12" name="Stačiakampis 7">
            <a:extLst>
              <a:ext uri="{FF2B5EF4-FFF2-40B4-BE49-F238E27FC236}">
                <a16:creationId xmlns:a16="http://schemas.microsoft.com/office/drawing/2014/main" id="{621427AB-45A3-4C30-8F4F-9CB02750AA44}"/>
              </a:ext>
            </a:extLst>
          </p:cNvPr>
          <p:cNvSpPr/>
          <p:nvPr/>
        </p:nvSpPr>
        <p:spPr>
          <a:xfrm>
            <a:off x="1705549" y="2318328"/>
            <a:ext cx="2053651"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BCC69C22-68EE-45DE-AFA6-9BE5F6CDD455}"/>
              </a:ext>
            </a:extLst>
          </p:cNvPr>
          <p:cNvSpPr/>
          <p:nvPr/>
        </p:nvSpPr>
        <p:spPr>
          <a:xfrm>
            <a:off x="3747655" y="1825625"/>
            <a:ext cx="889000"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Kalbos debesėlis: stačiakampis 8">
            <a:extLst>
              <a:ext uri="{FF2B5EF4-FFF2-40B4-BE49-F238E27FC236}">
                <a16:creationId xmlns:a16="http://schemas.microsoft.com/office/drawing/2014/main" id="{45D7425A-D8F0-4664-A04E-2CC815E5FC32}"/>
              </a:ext>
            </a:extLst>
          </p:cNvPr>
          <p:cNvSpPr/>
          <p:nvPr/>
        </p:nvSpPr>
        <p:spPr>
          <a:xfrm>
            <a:off x="8865050" y="1825625"/>
            <a:ext cx="1812186"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317198521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CEEFEC0F-9A04-41CA-A415-E8B7DC4107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1399" y="1825625"/>
            <a:ext cx="3629201" cy="4351338"/>
          </a:xfrm>
        </p:spPr>
      </p:pic>
    </p:spTree>
    <p:extLst>
      <p:ext uri="{BB962C8B-B14F-4D97-AF65-F5344CB8AC3E}">
        <p14:creationId xmlns:p14="http://schemas.microsoft.com/office/powerpoint/2010/main" val="3120286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253B977-3125-4254-A6CE-52BC28A3E382}"/>
              </a:ext>
            </a:extLst>
          </p:cNvPr>
          <p:cNvSpPr>
            <a:spLocks noGrp="1"/>
          </p:cNvSpPr>
          <p:nvPr>
            <p:ph type="title"/>
          </p:nvPr>
        </p:nvSpPr>
        <p:spPr/>
        <p:txBody>
          <a:bodyPr/>
          <a:lstStyle/>
          <a:p>
            <a:r>
              <a:rPr lang="lt-LT" dirty="0"/>
              <a:t>Subjekto (GI organizacijos/užstato administratoriaus) registravimas GPAIS</a:t>
            </a:r>
          </a:p>
        </p:txBody>
      </p:sp>
      <p:pic>
        <p:nvPicPr>
          <p:cNvPr id="5" name="Turinio vietos rezervavimo ženklas 4">
            <a:extLst>
              <a:ext uri="{FF2B5EF4-FFF2-40B4-BE49-F238E27FC236}">
                <a16:creationId xmlns:a16="http://schemas.microsoft.com/office/drawing/2014/main" id="{1DA8128A-BA9D-4D51-86F9-CD84720D2D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0714" y="2027514"/>
            <a:ext cx="9077325" cy="2352675"/>
          </a:xfrm>
        </p:spPr>
      </p:pic>
      <p:sp>
        <p:nvSpPr>
          <p:cNvPr id="6" name="Stačiakampis 5">
            <a:extLst>
              <a:ext uri="{FF2B5EF4-FFF2-40B4-BE49-F238E27FC236}">
                <a16:creationId xmlns:a16="http://schemas.microsoft.com/office/drawing/2014/main" id="{A1E93C8B-390E-44DC-A290-50440EDC149D}"/>
              </a:ext>
            </a:extLst>
          </p:cNvPr>
          <p:cNvSpPr/>
          <p:nvPr/>
        </p:nvSpPr>
        <p:spPr>
          <a:xfrm>
            <a:off x="838200" y="1872182"/>
            <a:ext cx="1952514" cy="2585323"/>
          </a:xfrm>
          <a:prstGeom prst="rect">
            <a:avLst/>
          </a:prstGeom>
        </p:spPr>
        <p:txBody>
          <a:bodyPr wrap="square">
            <a:spAutoFit/>
          </a:bodyPr>
          <a:lstStyle/>
          <a:p>
            <a:r>
              <a:rPr lang="lt-LT" dirty="0">
                <a:latin typeface="Arial" panose="020B0604020202020204" pitchFamily="34" charset="0"/>
                <a:ea typeface="Arial Unicode MS"/>
              </a:rPr>
              <a:t>Patvirtinus sutikimą su naudojimosi sąlygomis atsidaro GPAIS išorinio portalo langas, kuriame matysite subjektų sąrašą.</a:t>
            </a:r>
            <a:endParaRPr lang="lt-LT" dirty="0"/>
          </a:p>
        </p:txBody>
      </p:sp>
      <p:sp>
        <p:nvSpPr>
          <p:cNvPr id="7" name="Stačiakampis 6">
            <a:extLst>
              <a:ext uri="{FF2B5EF4-FFF2-40B4-BE49-F238E27FC236}">
                <a16:creationId xmlns:a16="http://schemas.microsoft.com/office/drawing/2014/main" id="{6936173D-4344-49B3-916F-9903B4F957CF}"/>
              </a:ext>
            </a:extLst>
          </p:cNvPr>
          <p:cNvSpPr/>
          <p:nvPr/>
        </p:nvSpPr>
        <p:spPr>
          <a:xfrm>
            <a:off x="838199" y="4532669"/>
            <a:ext cx="11029839" cy="646331"/>
          </a:xfrm>
          <a:prstGeom prst="rect">
            <a:avLst/>
          </a:prstGeom>
        </p:spPr>
        <p:txBody>
          <a:bodyPr wrap="square">
            <a:spAutoFit/>
          </a:bodyPr>
          <a:lstStyle/>
          <a:p>
            <a:r>
              <a:rPr lang="lt-LT" dirty="0">
                <a:latin typeface="Arial" panose="020B0604020202020204" pitchFamily="34" charset="0"/>
                <a:ea typeface="Arial Unicode MS"/>
              </a:rPr>
              <a:t>Jeigu turite teisę atstovauti pvz. kelias skirtingas GI organizacijas, subjektų sąraše bus išvardintos visos jūsų atstovaujamos GI organizacijos.</a:t>
            </a:r>
            <a:endParaRPr lang="lt-LT" dirty="0"/>
          </a:p>
        </p:txBody>
      </p:sp>
      <p:sp>
        <p:nvSpPr>
          <p:cNvPr id="8" name="Stačiakampis 7">
            <a:extLst>
              <a:ext uri="{FF2B5EF4-FFF2-40B4-BE49-F238E27FC236}">
                <a16:creationId xmlns:a16="http://schemas.microsoft.com/office/drawing/2014/main" id="{58E12FDF-C90E-497B-BD5C-C52FEDB0FA09}"/>
              </a:ext>
            </a:extLst>
          </p:cNvPr>
          <p:cNvSpPr/>
          <p:nvPr/>
        </p:nvSpPr>
        <p:spPr>
          <a:xfrm>
            <a:off x="838198" y="5222265"/>
            <a:ext cx="11029839" cy="646331"/>
          </a:xfrm>
          <a:prstGeom prst="rect">
            <a:avLst/>
          </a:prstGeom>
        </p:spPr>
        <p:txBody>
          <a:bodyPr wrap="square">
            <a:spAutoFit/>
          </a:bodyPr>
          <a:lstStyle/>
          <a:p>
            <a:r>
              <a:rPr lang="lt-LT" dirty="0">
                <a:latin typeface="Arial" panose="020B0604020202020204" pitchFamily="34" charset="0"/>
                <a:ea typeface="Arial Unicode MS"/>
              </a:rPr>
              <a:t>Pasirinkite subjektą su kuriuo norite dirbti GPAIS ir paspauskite mygtuką </a:t>
            </a:r>
            <a:r>
              <a:rPr lang="lt-LT" b="1" dirty="0">
                <a:latin typeface="Arial" panose="020B0604020202020204" pitchFamily="34" charset="0"/>
                <a:ea typeface="Arial Unicode MS"/>
              </a:rPr>
              <a:t>[Registruoti]</a:t>
            </a:r>
            <a:r>
              <a:rPr lang="lt-LT" dirty="0">
                <a:latin typeface="Arial" panose="020B0604020202020204" pitchFamily="34" charset="0"/>
                <a:ea typeface="Arial Unicode MS"/>
              </a:rPr>
              <a:t>. Šį veiksmą reikia atlikti tik jungiantis prie GPAIS pirmą kartą.</a:t>
            </a:r>
            <a:endParaRPr lang="lt-LT" dirty="0"/>
          </a:p>
        </p:txBody>
      </p:sp>
      <p:sp>
        <p:nvSpPr>
          <p:cNvPr id="9" name="Stačiakampis 8">
            <a:extLst>
              <a:ext uri="{FF2B5EF4-FFF2-40B4-BE49-F238E27FC236}">
                <a16:creationId xmlns:a16="http://schemas.microsoft.com/office/drawing/2014/main" id="{31225F81-3C58-4072-B23F-0E697B2BF908}"/>
              </a:ext>
            </a:extLst>
          </p:cNvPr>
          <p:cNvSpPr/>
          <p:nvPr/>
        </p:nvSpPr>
        <p:spPr>
          <a:xfrm>
            <a:off x="838197" y="5985559"/>
            <a:ext cx="11029839" cy="646331"/>
          </a:xfrm>
          <a:prstGeom prst="rect">
            <a:avLst/>
          </a:prstGeom>
        </p:spPr>
        <p:txBody>
          <a:bodyPr wrap="square">
            <a:spAutoFit/>
          </a:bodyPr>
          <a:lstStyle/>
          <a:p>
            <a:r>
              <a:rPr lang="lt-LT" dirty="0">
                <a:latin typeface="Arial" panose="020B0604020202020204" pitchFamily="34" charset="0"/>
                <a:ea typeface="Arial Unicode MS"/>
              </a:rPr>
              <a:t>Subjektų sąraše visada matysite ir save kaip fizinį asmenį, nes GPAIS procesų kontekste galima individuali veikla (pvz. gaminių/pakuočių apskaita).</a:t>
            </a:r>
            <a:endParaRPr lang="lt-LT" dirty="0"/>
          </a:p>
        </p:txBody>
      </p:sp>
      <p:sp>
        <p:nvSpPr>
          <p:cNvPr id="11" name="Stačiakampis 10">
            <a:extLst>
              <a:ext uri="{FF2B5EF4-FFF2-40B4-BE49-F238E27FC236}">
                <a16:creationId xmlns:a16="http://schemas.microsoft.com/office/drawing/2014/main" id="{E690081D-E7DA-4E17-9897-1866F0C7731F}"/>
              </a:ext>
            </a:extLst>
          </p:cNvPr>
          <p:cNvSpPr/>
          <p:nvPr/>
        </p:nvSpPr>
        <p:spPr>
          <a:xfrm>
            <a:off x="10747742" y="3942560"/>
            <a:ext cx="894909" cy="4808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Kalbos debesėlis: stačiakampis 11">
            <a:extLst>
              <a:ext uri="{FF2B5EF4-FFF2-40B4-BE49-F238E27FC236}">
                <a16:creationId xmlns:a16="http://schemas.microsoft.com/office/drawing/2014/main" id="{6F8319C3-3E67-41B8-8FA3-9BEF634B0993}"/>
              </a:ext>
            </a:extLst>
          </p:cNvPr>
          <p:cNvSpPr/>
          <p:nvPr/>
        </p:nvSpPr>
        <p:spPr>
          <a:xfrm>
            <a:off x="10586566" y="2752523"/>
            <a:ext cx="1534468" cy="718312"/>
          </a:xfrm>
          <a:prstGeom prst="wedgeRectCallout">
            <a:avLst>
              <a:gd name="adj1" fmla="val -8506"/>
              <a:gd name="adj2" fmla="val 13660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Registruoti</a:t>
            </a:r>
          </a:p>
        </p:txBody>
      </p:sp>
    </p:spTree>
    <p:extLst>
      <p:ext uri="{BB962C8B-B14F-4D97-AF65-F5344CB8AC3E}">
        <p14:creationId xmlns:p14="http://schemas.microsoft.com/office/powerpoint/2010/main" val="23100347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981FEA11-4B56-4424-BB02-853E2421C5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5593" y="1825625"/>
            <a:ext cx="8840813" cy="4351338"/>
          </a:xfrm>
        </p:spPr>
      </p:pic>
      <p:sp>
        <p:nvSpPr>
          <p:cNvPr id="8" name="Stačiakampis 7">
            <a:extLst>
              <a:ext uri="{FF2B5EF4-FFF2-40B4-BE49-F238E27FC236}">
                <a16:creationId xmlns:a16="http://schemas.microsoft.com/office/drawing/2014/main" id="{4772738B-E911-4B26-8153-9098B9EF9E59}"/>
              </a:ext>
            </a:extLst>
          </p:cNvPr>
          <p:cNvSpPr/>
          <p:nvPr/>
        </p:nvSpPr>
        <p:spPr>
          <a:xfrm>
            <a:off x="3747655" y="1825625"/>
            <a:ext cx="889000"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Stačiakampis 7">
            <a:extLst>
              <a:ext uri="{FF2B5EF4-FFF2-40B4-BE49-F238E27FC236}">
                <a16:creationId xmlns:a16="http://schemas.microsoft.com/office/drawing/2014/main" id="{ED8AF50D-CC41-4158-9B2D-1FE161B45A7A}"/>
              </a:ext>
            </a:extLst>
          </p:cNvPr>
          <p:cNvSpPr/>
          <p:nvPr/>
        </p:nvSpPr>
        <p:spPr>
          <a:xfrm>
            <a:off x="1675593" y="2549237"/>
            <a:ext cx="1575607"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8">
            <a:extLst>
              <a:ext uri="{FF2B5EF4-FFF2-40B4-BE49-F238E27FC236}">
                <a16:creationId xmlns:a16="http://schemas.microsoft.com/office/drawing/2014/main" id="{A547E9E5-BBF1-43E7-8D02-2583155F2990}"/>
              </a:ext>
            </a:extLst>
          </p:cNvPr>
          <p:cNvSpPr/>
          <p:nvPr/>
        </p:nvSpPr>
        <p:spPr>
          <a:xfrm>
            <a:off x="9095960" y="2811030"/>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Redaguoti</a:t>
            </a:r>
          </a:p>
        </p:txBody>
      </p:sp>
    </p:spTree>
    <p:extLst>
      <p:ext uri="{BB962C8B-B14F-4D97-AF65-F5344CB8AC3E}">
        <p14:creationId xmlns:p14="http://schemas.microsoft.com/office/powerpoint/2010/main" val="40351500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9796CE1F-0B54-4F04-B1E5-9712419C6B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4332" y="1825625"/>
            <a:ext cx="8683336" cy="4351338"/>
          </a:xfrm>
        </p:spPr>
      </p:pic>
      <p:sp>
        <p:nvSpPr>
          <p:cNvPr id="11" name="Stačiakampis 7">
            <a:extLst>
              <a:ext uri="{FF2B5EF4-FFF2-40B4-BE49-F238E27FC236}">
                <a16:creationId xmlns:a16="http://schemas.microsoft.com/office/drawing/2014/main" id="{F28A74D5-ECE7-48C5-AEA8-DEB59E5CFD02}"/>
              </a:ext>
            </a:extLst>
          </p:cNvPr>
          <p:cNvSpPr/>
          <p:nvPr/>
        </p:nvSpPr>
        <p:spPr>
          <a:xfrm>
            <a:off x="3747655" y="1825625"/>
            <a:ext cx="889000"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Stačiakampis 7">
            <a:extLst>
              <a:ext uri="{FF2B5EF4-FFF2-40B4-BE49-F238E27FC236}">
                <a16:creationId xmlns:a16="http://schemas.microsoft.com/office/drawing/2014/main" id="{BC0F6773-5D7C-4F5B-AC0F-39E7D3DF052C}"/>
              </a:ext>
            </a:extLst>
          </p:cNvPr>
          <p:cNvSpPr/>
          <p:nvPr/>
        </p:nvSpPr>
        <p:spPr>
          <a:xfrm>
            <a:off x="1754333" y="2752437"/>
            <a:ext cx="1302904"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393B5A13-078E-41AC-A224-E2A41E5D2883}"/>
              </a:ext>
            </a:extLst>
          </p:cNvPr>
          <p:cNvSpPr/>
          <p:nvPr/>
        </p:nvSpPr>
        <p:spPr>
          <a:xfrm>
            <a:off x="9062404" y="3121423"/>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Redaguoti</a:t>
            </a:r>
          </a:p>
        </p:txBody>
      </p:sp>
    </p:spTree>
    <p:extLst>
      <p:ext uri="{BB962C8B-B14F-4D97-AF65-F5344CB8AC3E}">
        <p14:creationId xmlns:p14="http://schemas.microsoft.com/office/powerpoint/2010/main" val="35715176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2993ECE7-0689-4728-8062-E11CBF22FB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0982" y="1825625"/>
            <a:ext cx="8870035" cy="4351338"/>
          </a:xfrm>
        </p:spPr>
      </p:pic>
      <p:sp>
        <p:nvSpPr>
          <p:cNvPr id="14" name="Stačiakampis 7">
            <a:extLst>
              <a:ext uri="{FF2B5EF4-FFF2-40B4-BE49-F238E27FC236}">
                <a16:creationId xmlns:a16="http://schemas.microsoft.com/office/drawing/2014/main" id="{628C4408-3DE0-4ACF-9871-3840B8DF8CFC}"/>
              </a:ext>
            </a:extLst>
          </p:cNvPr>
          <p:cNvSpPr/>
          <p:nvPr/>
        </p:nvSpPr>
        <p:spPr>
          <a:xfrm>
            <a:off x="3747655" y="1825625"/>
            <a:ext cx="889000"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Stačiakampis 7">
            <a:extLst>
              <a:ext uri="{FF2B5EF4-FFF2-40B4-BE49-F238E27FC236}">
                <a16:creationId xmlns:a16="http://schemas.microsoft.com/office/drawing/2014/main" id="{6E7EAB47-CEE2-4A77-813A-FFB3920CAD88}"/>
              </a:ext>
            </a:extLst>
          </p:cNvPr>
          <p:cNvSpPr/>
          <p:nvPr/>
        </p:nvSpPr>
        <p:spPr>
          <a:xfrm>
            <a:off x="1660982" y="3011055"/>
            <a:ext cx="758945"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Kalbos debesėlis: stačiakampis 8">
            <a:extLst>
              <a:ext uri="{FF2B5EF4-FFF2-40B4-BE49-F238E27FC236}">
                <a16:creationId xmlns:a16="http://schemas.microsoft.com/office/drawing/2014/main" id="{54F8E80A-1BD2-4F3F-9979-3AB143A4002E}"/>
              </a:ext>
            </a:extLst>
          </p:cNvPr>
          <p:cNvSpPr/>
          <p:nvPr/>
        </p:nvSpPr>
        <p:spPr>
          <a:xfrm>
            <a:off x="9169851" y="3141951"/>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26931196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CC665678-2CE8-49BB-8865-384149877E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0934" y="1825625"/>
            <a:ext cx="8930132" cy="4351338"/>
          </a:xfrm>
        </p:spPr>
      </p:pic>
      <p:sp>
        <p:nvSpPr>
          <p:cNvPr id="11" name="Stačiakampis 7">
            <a:extLst>
              <a:ext uri="{FF2B5EF4-FFF2-40B4-BE49-F238E27FC236}">
                <a16:creationId xmlns:a16="http://schemas.microsoft.com/office/drawing/2014/main" id="{F0DF1281-EE00-441C-9425-478B9C993AFB}"/>
              </a:ext>
            </a:extLst>
          </p:cNvPr>
          <p:cNvSpPr/>
          <p:nvPr/>
        </p:nvSpPr>
        <p:spPr>
          <a:xfrm>
            <a:off x="3747655" y="1825625"/>
            <a:ext cx="889000"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Stačiakampis 7">
            <a:extLst>
              <a:ext uri="{FF2B5EF4-FFF2-40B4-BE49-F238E27FC236}">
                <a16:creationId xmlns:a16="http://schemas.microsoft.com/office/drawing/2014/main" id="{9A4DCA96-B725-4DE1-BC99-E717E1CEE7BF}"/>
              </a:ext>
            </a:extLst>
          </p:cNvPr>
          <p:cNvSpPr/>
          <p:nvPr/>
        </p:nvSpPr>
        <p:spPr>
          <a:xfrm>
            <a:off x="1630934" y="3229168"/>
            <a:ext cx="2116721"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CB643BFD-0CD4-4D86-8DC5-C55465DF4119}"/>
              </a:ext>
            </a:extLst>
          </p:cNvPr>
          <p:cNvSpPr/>
          <p:nvPr/>
        </p:nvSpPr>
        <p:spPr>
          <a:xfrm>
            <a:off x="8909792" y="3429000"/>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7157351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17" name="Content Placeholder 16">
            <a:extLst>
              <a:ext uri="{FF2B5EF4-FFF2-40B4-BE49-F238E27FC236}">
                <a16:creationId xmlns:a16="http://schemas.microsoft.com/office/drawing/2014/main" id="{4D6E2CDB-AC4E-4A7E-86A7-D30767181E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0515" y="1825625"/>
            <a:ext cx="8770970" cy="4351338"/>
          </a:xfrm>
        </p:spPr>
      </p:pic>
      <p:sp>
        <p:nvSpPr>
          <p:cNvPr id="18" name="Stačiakampis 7">
            <a:extLst>
              <a:ext uri="{FF2B5EF4-FFF2-40B4-BE49-F238E27FC236}">
                <a16:creationId xmlns:a16="http://schemas.microsoft.com/office/drawing/2014/main" id="{47658CD5-7457-4529-814B-D20A005EAEDB}"/>
              </a:ext>
            </a:extLst>
          </p:cNvPr>
          <p:cNvSpPr/>
          <p:nvPr/>
        </p:nvSpPr>
        <p:spPr>
          <a:xfrm>
            <a:off x="1710515" y="3429000"/>
            <a:ext cx="1368245"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Stačiakampis 7">
            <a:extLst>
              <a:ext uri="{FF2B5EF4-FFF2-40B4-BE49-F238E27FC236}">
                <a16:creationId xmlns:a16="http://schemas.microsoft.com/office/drawing/2014/main" id="{C6FBF2A9-715E-4C34-8E23-08BD79B90D7C}"/>
              </a:ext>
            </a:extLst>
          </p:cNvPr>
          <p:cNvSpPr/>
          <p:nvPr/>
        </p:nvSpPr>
        <p:spPr>
          <a:xfrm>
            <a:off x="3747655" y="1825625"/>
            <a:ext cx="889000"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Kalbos debesėlis: stačiakampis 8">
            <a:extLst>
              <a:ext uri="{FF2B5EF4-FFF2-40B4-BE49-F238E27FC236}">
                <a16:creationId xmlns:a16="http://schemas.microsoft.com/office/drawing/2014/main" id="{7C5C1399-9AD2-4742-8FCE-EF9AC84B387E}"/>
              </a:ext>
            </a:extLst>
          </p:cNvPr>
          <p:cNvSpPr/>
          <p:nvPr/>
        </p:nvSpPr>
        <p:spPr>
          <a:xfrm>
            <a:off x="8859458" y="3690793"/>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40946590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D012C042-2B54-4259-92EF-6E85B92539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4927" y="1825625"/>
            <a:ext cx="8722145" cy="4351338"/>
          </a:xfrm>
        </p:spPr>
      </p:pic>
      <p:sp>
        <p:nvSpPr>
          <p:cNvPr id="11" name="Stačiakampis 7">
            <a:extLst>
              <a:ext uri="{FF2B5EF4-FFF2-40B4-BE49-F238E27FC236}">
                <a16:creationId xmlns:a16="http://schemas.microsoft.com/office/drawing/2014/main" id="{1254FE49-86F8-4951-BF65-5DB5267BA687}"/>
              </a:ext>
            </a:extLst>
          </p:cNvPr>
          <p:cNvSpPr/>
          <p:nvPr/>
        </p:nvSpPr>
        <p:spPr>
          <a:xfrm>
            <a:off x="3747655" y="1825625"/>
            <a:ext cx="889000"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Stačiakampis 7">
            <a:extLst>
              <a:ext uri="{FF2B5EF4-FFF2-40B4-BE49-F238E27FC236}">
                <a16:creationId xmlns:a16="http://schemas.microsoft.com/office/drawing/2014/main" id="{6E0449EF-BE63-4496-932D-934E4754C7FC}"/>
              </a:ext>
            </a:extLst>
          </p:cNvPr>
          <p:cNvSpPr/>
          <p:nvPr/>
        </p:nvSpPr>
        <p:spPr>
          <a:xfrm>
            <a:off x="1734927" y="3658685"/>
            <a:ext cx="2652346"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C9F94151-B577-4F5F-8B83-939264860632}"/>
              </a:ext>
            </a:extLst>
          </p:cNvPr>
          <p:cNvSpPr/>
          <p:nvPr/>
        </p:nvSpPr>
        <p:spPr>
          <a:xfrm>
            <a:off x="8903504" y="3956197"/>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25631451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DBED9F07-DFA4-4F1E-9E4F-4035465CB8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9795" y="1825625"/>
            <a:ext cx="8712410" cy="4351338"/>
          </a:xfrm>
        </p:spPr>
      </p:pic>
      <p:sp>
        <p:nvSpPr>
          <p:cNvPr id="14" name="Stačiakampis 7">
            <a:extLst>
              <a:ext uri="{FF2B5EF4-FFF2-40B4-BE49-F238E27FC236}">
                <a16:creationId xmlns:a16="http://schemas.microsoft.com/office/drawing/2014/main" id="{4C4BE53F-808B-42C2-8079-393480DA4735}"/>
              </a:ext>
            </a:extLst>
          </p:cNvPr>
          <p:cNvSpPr/>
          <p:nvPr/>
        </p:nvSpPr>
        <p:spPr>
          <a:xfrm>
            <a:off x="3747655" y="1825625"/>
            <a:ext cx="889000"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Stačiakampis 7">
            <a:extLst>
              <a:ext uri="{FF2B5EF4-FFF2-40B4-BE49-F238E27FC236}">
                <a16:creationId xmlns:a16="http://schemas.microsoft.com/office/drawing/2014/main" id="{06EB5C13-8744-4F59-842B-88CA4F5D7794}"/>
              </a:ext>
            </a:extLst>
          </p:cNvPr>
          <p:cNvSpPr/>
          <p:nvPr/>
        </p:nvSpPr>
        <p:spPr>
          <a:xfrm>
            <a:off x="1700541" y="3870397"/>
            <a:ext cx="1772332"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Kalbos debesėlis: stačiakampis 8">
            <a:extLst>
              <a:ext uri="{FF2B5EF4-FFF2-40B4-BE49-F238E27FC236}">
                <a16:creationId xmlns:a16="http://schemas.microsoft.com/office/drawing/2014/main" id="{83ED77B0-DF58-4DDE-8C08-53DE1F50A0C3}"/>
              </a:ext>
            </a:extLst>
          </p:cNvPr>
          <p:cNvSpPr/>
          <p:nvPr/>
        </p:nvSpPr>
        <p:spPr>
          <a:xfrm>
            <a:off x="8937891" y="3361569"/>
            <a:ext cx="2099564"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Koreguoti duomenis</a:t>
            </a:r>
          </a:p>
        </p:txBody>
      </p:sp>
    </p:spTree>
    <p:extLst>
      <p:ext uri="{BB962C8B-B14F-4D97-AF65-F5344CB8AC3E}">
        <p14:creationId xmlns:p14="http://schemas.microsoft.com/office/powerpoint/2010/main" val="20779197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D47C71A9-B988-402A-B0A6-C9874750B5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9925" y="1839119"/>
            <a:ext cx="5772150" cy="4324350"/>
          </a:xfrm>
        </p:spPr>
      </p:pic>
      <p:sp>
        <p:nvSpPr>
          <p:cNvPr id="11" name="Stačiakampis 7">
            <a:extLst>
              <a:ext uri="{FF2B5EF4-FFF2-40B4-BE49-F238E27FC236}">
                <a16:creationId xmlns:a16="http://schemas.microsoft.com/office/drawing/2014/main" id="{AF9FCAED-0E3F-4251-99DC-D2092576C40B}"/>
              </a:ext>
            </a:extLst>
          </p:cNvPr>
          <p:cNvSpPr/>
          <p:nvPr/>
        </p:nvSpPr>
        <p:spPr>
          <a:xfrm>
            <a:off x="4403436" y="5520170"/>
            <a:ext cx="972127" cy="4557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8246017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FDA0C091-C1F4-482D-AA32-2937103520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0323" y="1825625"/>
            <a:ext cx="8851354" cy="4351338"/>
          </a:xfrm>
        </p:spPr>
      </p:pic>
      <p:sp>
        <p:nvSpPr>
          <p:cNvPr id="9" name="Stačiakampis 7">
            <a:extLst>
              <a:ext uri="{FF2B5EF4-FFF2-40B4-BE49-F238E27FC236}">
                <a16:creationId xmlns:a16="http://schemas.microsoft.com/office/drawing/2014/main" id="{46DC0A1D-E312-4850-B865-EFDACCEE28BF}"/>
              </a:ext>
            </a:extLst>
          </p:cNvPr>
          <p:cNvSpPr/>
          <p:nvPr/>
        </p:nvSpPr>
        <p:spPr>
          <a:xfrm>
            <a:off x="1670322" y="2762033"/>
            <a:ext cx="1996513"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8">
            <a:extLst>
              <a:ext uri="{FF2B5EF4-FFF2-40B4-BE49-F238E27FC236}">
                <a16:creationId xmlns:a16="http://schemas.microsoft.com/office/drawing/2014/main" id="{801EBD53-4BA9-4D4B-8A58-FC5A2735B76F}"/>
              </a:ext>
            </a:extLst>
          </p:cNvPr>
          <p:cNvSpPr/>
          <p:nvPr/>
        </p:nvSpPr>
        <p:spPr>
          <a:xfrm>
            <a:off x="9106704" y="3023826"/>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38145827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15" name="Content Placeholder 14">
            <a:extLst>
              <a:ext uri="{FF2B5EF4-FFF2-40B4-BE49-F238E27FC236}">
                <a16:creationId xmlns:a16="http://schemas.microsoft.com/office/drawing/2014/main" id="{5E5FC0B6-92CD-49CC-B865-B03A35B704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8272" y="1825625"/>
            <a:ext cx="8615455" cy="4351338"/>
          </a:xfrm>
        </p:spPr>
      </p:pic>
      <p:sp>
        <p:nvSpPr>
          <p:cNvPr id="16" name="Stačiakampis 7">
            <a:extLst>
              <a:ext uri="{FF2B5EF4-FFF2-40B4-BE49-F238E27FC236}">
                <a16:creationId xmlns:a16="http://schemas.microsoft.com/office/drawing/2014/main" id="{A47D7548-F6DE-4209-99D3-F2F6A2091BE8}"/>
              </a:ext>
            </a:extLst>
          </p:cNvPr>
          <p:cNvSpPr/>
          <p:nvPr/>
        </p:nvSpPr>
        <p:spPr>
          <a:xfrm>
            <a:off x="1788273" y="2928288"/>
            <a:ext cx="1453692"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Kalbos debesėlis: stačiakampis 8">
            <a:extLst>
              <a:ext uri="{FF2B5EF4-FFF2-40B4-BE49-F238E27FC236}">
                <a16:creationId xmlns:a16="http://schemas.microsoft.com/office/drawing/2014/main" id="{EFDD79B3-FB4F-48DB-A5AD-B8F36C40067C}"/>
              </a:ext>
            </a:extLst>
          </p:cNvPr>
          <p:cNvSpPr/>
          <p:nvPr/>
        </p:nvSpPr>
        <p:spPr>
          <a:xfrm>
            <a:off x="8950036" y="2487252"/>
            <a:ext cx="2068945"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Koreguoti duomenis</a:t>
            </a:r>
          </a:p>
        </p:txBody>
      </p:sp>
    </p:spTree>
    <p:extLst>
      <p:ext uri="{BB962C8B-B14F-4D97-AF65-F5344CB8AC3E}">
        <p14:creationId xmlns:p14="http://schemas.microsoft.com/office/powerpoint/2010/main" val="453928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FB5FABF-1214-492F-9046-9789E9F46099}"/>
              </a:ext>
            </a:extLst>
          </p:cNvPr>
          <p:cNvSpPr>
            <a:spLocks noGrp="1"/>
          </p:cNvSpPr>
          <p:nvPr>
            <p:ph type="title"/>
          </p:nvPr>
        </p:nvSpPr>
        <p:spPr/>
        <p:txBody>
          <a:bodyPr/>
          <a:lstStyle/>
          <a:p>
            <a:r>
              <a:rPr lang="lt-LT" dirty="0"/>
              <a:t>Subjekto (GI organizacijos/užstato administratoriaus) registravimas GPAIS</a:t>
            </a:r>
          </a:p>
        </p:txBody>
      </p:sp>
      <p:pic>
        <p:nvPicPr>
          <p:cNvPr id="5" name="Turinio vietos rezervavimo ženklas 4">
            <a:extLst>
              <a:ext uri="{FF2B5EF4-FFF2-40B4-BE49-F238E27FC236}">
                <a16:creationId xmlns:a16="http://schemas.microsoft.com/office/drawing/2014/main" id="{F4EAF1D0-1BD0-4695-9D4B-A5BE347A68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0532" y="1796901"/>
            <a:ext cx="9372485" cy="3664929"/>
          </a:xfrm>
        </p:spPr>
      </p:pic>
      <p:sp>
        <p:nvSpPr>
          <p:cNvPr id="6" name="Stačiakampis 5">
            <a:extLst>
              <a:ext uri="{FF2B5EF4-FFF2-40B4-BE49-F238E27FC236}">
                <a16:creationId xmlns:a16="http://schemas.microsoft.com/office/drawing/2014/main" id="{678A522B-D65E-4E11-8D83-4FB011337DD0}"/>
              </a:ext>
            </a:extLst>
          </p:cNvPr>
          <p:cNvSpPr/>
          <p:nvPr/>
        </p:nvSpPr>
        <p:spPr>
          <a:xfrm>
            <a:off x="3017872" y="4686839"/>
            <a:ext cx="1384007" cy="4808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6">
            <a:extLst>
              <a:ext uri="{FF2B5EF4-FFF2-40B4-BE49-F238E27FC236}">
                <a16:creationId xmlns:a16="http://schemas.microsoft.com/office/drawing/2014/main" id="{507C6FAD-E518-4A7B-AB0B-F5645B3AC49C}"/>
              </a:ext>
            </a:extLst>
          </p:cNvPr>
          <p:cNvSpPr/>
          <p:nvPr/>
        </p:nvSpPr>
        <p:spPr>
          <a:xfrm>
            <a:off x="5461673" y="3885874"/>
            <a:ext cx="1534468" cy="718312"/>
          </a:xfrm>
          <a:prstGeom prst="wedgeRectCallout">
            <a:avLst>
              <a:gd name="adj1" fmla="val -129073"/>
              <a:gd name="adj2" fmla="val 9515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Registruotis</a:t>
            </a:r>
          </a:p>
        </p:txBody>
      </p:sp>
      <p:sp>
        <p:nvSpPr>
          <p:cNvPr id="8" name="Stačiakampis 7">
            <a:extLst>
              <a:ext uri="{FF2B5EF4-FFF2-40B4-BE49-F238E27FC236}">
                <a16:creationId xmlns:a16="http://schemas.microsoft.com/office/drawing/2014/main" id="{E944111A-A393-4AD4-814C-0EC510FE7942}"/>
              </a:ext>
            </a:extLst>
          </p:cNvPr>
          <p:cNvSpPr/>
          <p:nvPr/>
        </p:nvSpPr>
        <p:spPr>
          <a:xfrm>
            <a:off x="262270" y="1796901"/>
            <a:ext cx="2378262" cy="2585323"/>
          </a:xfrm>
          <a:prstGeom prst="rect">
            <a:avLst/>
          </a:prstGeom>
        </p:spPr>
        <p:txBody>
          <a:bodyPr wrap="square">
            <a:spAutoFit/>
          </a:bodyPr>
          <a:lstStyle/>
          <a:p>
            <a:r>
              <a:rPr lang="lt-LT" dirty="0">
                <a:latin typeface="Arial" panose="020B0604020202020204" pitchFamily="34" charset="0"/>
                <a:ea typeface="Arial Unicode MS"/>
              </a:rPr>
              <a:t>Patvirtinus subjekto (GI organizacijos / užstato administratoriaus) registraciją atsidaro GPAIS langas, kuriame matoma detali subjekto informacija.</a:t>
            </a:r>
            <a:endParaRPr lang="lt-LT" dirty="0"/>
          </a:p>
        </p:txBody>
      </p:sp>
      <p:sp>
        <p:nvSpPr>
          <p:cNvPr id="9" name="Stačiakampis 8">
            <a:extLst>
              <a:ext uri="{FF2B5EF4-FFF2-40B4-BE49-F238E27FC236}">
                <a16:creationId xmlns:a16="http://schemas.microsoft.com/office/drawing/2014/main" id="{9C470CBE-69E0-4598-A7BE-D72C3911AAD5}"/>
              </a:ext>
            </a:extLst>
          </p:cNvPr>
          <p:cNvSpPr/>
          <p:nvPr/>
        </p:nvSpPr>
        <p:spPr>
          <a:xfrm>
            <a:off x="262270" y="5678467"/>
            <a:ext cx="11750747" cy="646331"/>
          </a:xfrm>
          <a:prstGeom prst="rect">
            <a:avLst/>
          </a:prstGeom>
        </p:spPr>
        <p:txBody>
          <a:bodyPr wrap="square">
            <a:spAutoFit/>
          </a:bodyPr>
          <a:lstStyle/>
          <a:p>
            <a:r>
              <a:rPr lang="lt-LT" dirty="0">
                <a:latin typeface="Arial" panose="020B0604020202020204" pitchFamily="34" charset="0"/>
                <a:ea typeface="Arial Unicode MS"/>
              </a:rPr>
              <a:t>Patikrinkite nurodytą informaciją, užpildykite visus privalomus laukus ir paspauskite mygtuką </a:t>
            </a:r>
            <a:r>
              <a:rPr lang="lt-LT" b="1" dirty="0">
                <a:latin typeface="Arial" panose="020B0604020202020204" pitchFamily="34" charset="0"/>
                <a:ea typeface="Arial Unicode MS"/>
              </a:rPr>
              <a:t>[Registruotis]</a:t>
            </a:r>
            <a:r>
              <a:rPr lang="lt-LT" dirty="0">
                <a:latin typeface="Arial" panose="020B0604020202020204" pitchFamily="34" charset="0"/>
                <a:ea typeface="Arial Unicode MS"/>
              </a:rPr>
              <a:t>. Šį veiksmą reikia atlikti tik jungiantis prie GPAIS pirmą kartą.</a:t>
            </a:r>
            <a:endParaRPr lang="lt-LT" dirty="0"/>
          </a:p>
        </p:txBody>
      </p:sp>
    </p:spTree>
    <p:extLst>
      <p:ext uri="{BB962C8B-B14F-4D97-AF65-F5344CB8AC3E}">
        <p14:creationId xmlns:p14="http://schemas.microsoft.com/office/powerpoint/2010/main" val="185484086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4C6D9120-5A8C-4E7D-B950-EA56BA1A59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4155" y="1825625"/>
            <a:ext cx="5363690" cy="4351338"/>
          </a:xfrm>
        </p:spPr>
      </p:pic>
      <p:sp>
        <p:nvSpPr>
          <p:cNvPr id="10" name="Stačiakampis 7">
            <a:extLst>
              <a:ext uri="{FF2B5EF4-FFF2-40B4-BE49-F238E27FC236}">
                <a16:creationId xmlns:a16="http://schemas.microsoft.com/office/drawing/2014/main" id="{6F291D16-606B-46BC-83EF-F00AC84A2793}"/>
              </a:ext>
            </a:extLst>
          </p:cNvPr>
          <p:cNvSpPr/>
          <p:nvPr/>
        </p:nvSpPr>
        <p:spPr>
          <a:xfrm>
            <a:off x="4485292" y="5532943"/>
            <a:ext cx="936453" cy="4522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48387609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0CEC5EAE-F808-42D6-9B83-6089C94B1E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216" y="1825625"/>
            <a:ext cx="8751567" cy="4351338"/>
          </a:xfrm>
        </p:spPr>
      </p:pic>
      <p:sp>
        <p:nvSpPr>
          <p:cNvPr id="10" name="Stačiakampis 7">
            <a:extLst>
              <a:ext uri="{FF2B5EF4-FFF2-40B4-BE49-F238E27FC236}">
                <a16:creationId xmlns:a16="http://schemas.microsoft.com/office/drawing/2014/main" id="{153B2E04-A06E-4ABB-99DE-C3DDF9C52D98}"/>
              </a:ext>
            </a:extLst>
          </p:cNvPr>
          <p:cNvSpPr/>
          <p:nvPr/>
        </p:nvSpPr>
        <p:spPr>
          <a:xfrm>
            <a:off x="1720216" y="3648724"/>
            <a:ext cx="1453692"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BF5D1402-9358-4ED4-AF95-6DEAE356A719}"/>
              </a:ext>
            </a:extLst>
          </p:cNvPr>
          <p:cNvSpPr/>
          <p:nvPr/>
        </p:nvSpPr>
        <p:spPr>
          <a:xfrm>
            <a:off x="8918215" y="3910517"/>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1517976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8" name="Content Placeholder 7">
            <a:extLst>
              <a:ext uri="{FF2B5EF4-FFF2-40B4-BE49-F238E27FC236}">
                <a16:creationId xmlns:a16="http://schemas.microsoft.com/office/drawing/2014/main" id="{EECB307B-A09B-4259-AE80-88B6AB5B0C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2796" y="1825625"/>
            <a:ext cx="8606407" cy="4351338"/>
          </a:xfrm>
        </p:spPr>
      </p:pic>
      <p:sp>
        <p:nvSpPr>
          <p:cNvPr id="12" name="Stačiakampis 7">
            <a:extLst>
              <a:ext uri="{FF2B5EF4-FFF2-40B4-BE49-F238E27FC236}">
                <a16:creationId xmlns:a16="http://schemas.microsoft.com/office/drawing/2014/main" id="{CFDC99E1-D291-4C18-AB2F-2359CBAC369C}"/>
              </a:ext>
            </a:extLst>
          </p:cNvPr>
          <p:cNvSpPr/>
          <p:nvPr/>
        </p:nvSpPr>
        <p:spPr>
          <a:xfrm>
            <a:off x="1792795" y="3364348"/>
            <a:ext cx="2234259"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E4E297A9-8FEB-4987-8ADE-E2F2F25F4AB4}"/>
              </a:ext>
            </a:extLst>
          </p:cNvPr>
          <p:cNvSpPr/>
          <p:nvPr/>
        </p:nvSpPr>
        <p:spPr>
          <a:xfrm>
            <a:off x="8164948" y="2923312"/>
            <a:ext cx="2066690" cy="441036"/>
          </a:xfrm>
          <a:prstGeom prst="wedgeRectCallout">
            <a:avLst>
              <a:gd name="adj1" fmla="val 25584"/>
              <a:gd name="adj2" fmla="val 130748"/>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Koreguoti duomenis</a:t>
            </a:r>
          </a:p>
        </p:txBody>
      </p:sp>
    </p:spTree>
    <p:extLst>
      <p:ext uri="{BB962C8B-B14F-4D97-AF65-F5344CB8AC3E}">
        <p14:creationId xmlns:p14="http://schemas.microsoft.com/office/powerpoint/2010/main" val="12642774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C17B3106-7E1A-490B-936E-CBDD3CA8B5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8942" y="1825625"/>
            <a:ext cx="5354115" cy="4351338"/>
          </a:xfrm>
        </p:spPr>
      </p:pic>
      <p:sp>
        <p:nvSpPr>
          <p:cNvPr id="10" name="Stačiakampis 7">
            <a:extLst>
              <a:ext uri="{FF2B5EF4-FFF2-40B4-BE49-F238E27FC236}">
                <a16:creationId xmlns:a16="http://schemas.microsoft.com/office/drawing/2014/main" id="{7D0F23F3-8A74-4047-9568-AA80D6CDDB72}"/>
              </a:ext>
            </a:extLst>
          </p:cNvPr>
          <p:cNvSpPr/>
          <p:nvPr/>
        </p:nvSpPr>
        <p:spPr>
          <a:xfrm>
            <a:off x="4485292" y="5569887"/>
            <a:ext cx="936453" cy="4522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72502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C1C8E965-E3E6-4541-AAD4-06AD1D050A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4662" y="1825625"/>
            <a:ext cx="8702676" cy="4351338"/>
          </a:xfrm>
        </p:spPr>
      </p:pic>
      <p:sp>
        <p:nvSpPr>
          <p:cNvPr id="10" name="Stačiakampis 7">
            <a:extLst>
              <a:ext uri="{FF2B5EF4-FFF2-40B4-BE49-F238E27FC236}">
                <a16:creationId xmlns:a16="http://schemas.microsoft.com/office/drawing/2014/main" id="{207F8CB9-62F2-469E-AF68-9F68AB1983BD}"/>
              </a:ext>
            </a:extLst>
          </p:cNvPr>
          <p:cNvSpPr/>
          <p:nvPr/>
        </p:nvSpPr>
        <p:spPr>
          <a:xfrm>
            <a:off x="1744663" y="4075548"/>
            <a:ext cx="638320"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67D231E6-ACF9-48CE-9408-1A109AD8F6D5}"/>
              </a:ext>
            </a:extLst>
          </p:cNvPr>
          <p:cNvSpPr/>
          <p:nvPr/>
        </p:nvSpPr>
        <p:spPr>
          <a:xfrm>
            <a:off x="8893771" y="4337341"/>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21377136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1E4E33B7-3F45-4AE3-98FE-C253B79789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111" y="1825625"/>
            <a:ext cx="9495777" cy="4351338"/>
          </a:xfrm>
        </p:spPr>
      </p:pic>
      <p:sp>
        <p:nvSpPr>
          <p:cNvPr id="12" name="Stačiakampis 7">
            <a:extLst>
              <a:ext uri="{FF2B5EF4-FFF2-40B4-BE49-F238E27FC236}">
                <a16:creationId xmlns:a16="http://schemas.microsoft.com/office/drawing/2014/main" id="{529C75BA-F7BC-4AFF-B0DC-F3EFBBAA4468}"/>
              </a:ext>
            </a:extLst>
          </p:cNvPr>
          <p:cNvSpPr/>
          <p:nvPr/>
        </p:nvSpPr>
        <p:spPr>
          <a:xfrm>
            <a:off x="1329639" y="4315695"/>
            <a:ext cx="914798" cy="261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24999754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FD298F3B-F72F-4564-94F7-339D5B783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3343" y="1825625"/>
            <a:ext cx="9245313" cy="4351338"/>
          </a:xfrm>
        </p:spPr>
      </p:pic>
      <p:sp>
        <p:nvSpPr>
          <p:cNvPr id="9" name="Stačiakampis 7">
            <a:extLst>
              <a:ext uri="{FF2B5EF4-FFF2-40B4-BE49-F238E27FC236}">
                <a16:creationId xmlns:a16="http://schemas.microsoft.com/office/drawing/2014/main" id="{1862C152-1A0E-4AC4-B4AC-554B1B0B66B3}"/>
              </a:ext>
            </a:extLst>
          </p:cNvPr>
          <p:cNvSpPr/>
          <p:nvPr/>
        </p:nvSpPr>
        <p:spPr>
          <a:xfrm>
            <a:off x="4506948" y="4001294"/>
            <a:ext cx="896325" cy="321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8">
            <a:extLst>
              <a:ext uri="{FF2B5EF4-FFF2-40B4-BE49-F238E27FC236}">
                <a16:creationId xmlns:a16="http://schemas.microsoft.com/office/drawing/2014/main" id="{518F80B1-9353-4CE4-8EC2-EBBDB3448B67}"/>
              </a:ext>
            </a:extLst>
          </p:cNvPr>
          <p:cNvSpPr/>
          <p:nvPr/>
        </p:nvSpPr>
        <p:spPr>
          <a:xfrm>
            <a:off x="9165088" y="3881582"/>
            <a:ext cx="1553568"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Tree>
    <p:extLst>
      <p:ext uri="{BB962C8B-B14F-4D97-AF65-F5344CB8AC3E}">
        <p14:creationId xmlns:p14="http://schemas.microsoft.com/office/powerpoint/2010/main" val="290963235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9573B01B-EE9C-43AB-BEE5-D3E7600F0E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9179" y="1825625"/>
            <a:ext cx="9073642" cy="4351338"/>
          </a:xfrm>
        </p:spPr>
      </p:pic>
      <p:sp>
        <p:nvSpPr>
          <p:cNvPr id="11" name="Stačiakampis 7">
            <a:extLst>
              <a:ext uri="{FF2B5EF4-FFF2-40B4-BE49-F238E27FC236}">
                <a16:creationId xmlns:a16="http://schemas.microsoft.com/office/drawing/2014/main" id="{F2B9229B-4AED-4538-B17D-0DDF90B8158B}"/>
              </a:ext>
            </a:extLst>
          </p:cNvPr>
          <p:cNvSpPr/>
          <p:nvPr/>
        </p:nvSpPr>
        <p:spPr>
          <a:xfrm>
            <a:off x="2087021" y="5827931"/>
            <a:ext cx="563816" cy="321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3357605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6" name="Content Placeholder 5">
            <a:extLst>
              <a:ext uri="{FF2B5EF4-FFF2-40B4-BE49-F238E27FC236}">
                <a16:creationId xmlns:a16="http://schemas.microsoft.com/office/drawing/2014/main" id="{ECC1772E-5C11-4ED3-B2C1-A1D93F57C9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5306" y="1825625"/>
            <a:ext cx="9801388" cy="4351338"/>
          </a:xfrm>
        </p:spPr>
      </p:pic>
      <p:sp>
        <p:nvSpPr>
          <p:cNvPr id="9" name="Stačiakampis 7">
            <a:extLst>
              <a:ext uri="{FF2B5EF4-FFF2-40B4-BE49-F238E27FC236}">
                <a16:creationId xmlns:a16="http://schemas.microsoft.com/office/drawing/2014/main" id="{F46ACDD6-CF18-4224-AF1F-21703B6ED8FD}"/>
              </a:ext>
            </a:extLst>
          </p:cNvPr>
          <p:cNvSpPr/>
          <p:nvPr/>
        </p:nvSpPr>
        <p:spPr>
          <a:xfrm>
            <a:off x="5292039" y="4220804"/>
            <a:ext cx="1025634" cy="321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8">
            <a:extLst>
              <a:ext uri="{FF2B5EF4-FFF2-40B4-BE49-F238E27FC236}">
                <a16:creationId xmlns:a16="http://schemas.microsoft.com/office/drawing/2014/main" id="{264566FE-D558-4EE1-BAC5-83407CA0C258}"/>
              </a:ext>
            </a:extLst>
          </p:cNvPr>
          <p:cNvSpPr/>
          <p:nvPr/>
        </p:nvSpPr>
        <p:spPr>
          <a:xfrm>
            <a:off x="9443126" y="4101092"/>
            <a:ext cx="1910674" cy="441036"/>
          </a:xfrm>
          <a:prstGeom prst="wedgeRectCallout">
            <a:avLst>
              <a:gd name="adj1" fmla="val 12177"/>
              <a:gd name="adj2" fmla="val 13912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368635345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C7F3-2E69-4BB7-8B5A-FE7B1B7AA424}"/>
              </a:ext>
            </a:extLst>
          </p:cNvPr>
          <p:cNvSpPr>
            <a:spLocks noGrp="1"/>
          </p:cNvSpPr>
          <p:nvPr>
            <p:ph type="title"/>
          </p:nvPr>
        </p:nvSpPr>
        <p:spPr>
          <a:xfrm>
            <a:off x="838200" y="365125"/>
            <a:ext cx="10515600" cy="1325563"/>
          </a:xfrm>
        </p:spPr>
        <p:txBody>
          <a:bodyPr/>
          <a:lstStyle/>
          <a:p>
            <a:r>
              <a:rPr lang="lt-LT" dirty="0"/>
              <a:t>Užstato administratorių veiklos ataskaitų rengimas ir teikimas</a:t>
            </a:r>
          </a:p>
        </p:txBody>
      </p:sp>
      <p:pic>
        <p:nvPicPr>
          <p:cNvPr id="7" name="Content Placeholder 6">
            <a:extLst>
              <a:ext uri="{FF2B5EF4-FFF2-40B4-BE49-F238E27FC236}">
                <a16:creationId xmlns:a16="http://schemas.microsoft.com/office/drawing/2014/main" id="{B15CA861-4EAA-40AC-A3FA-3F796908E1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8025" y="2143919"/>
            <a:ext cx="5695950" cy="3714750"/>
          </a:xfrm>
        </p:spPr>
      </p:pic>
      <p:sp>
        <p:nvSpPr>
          <p:cNvPr id="11" name="Stačiakampis 7">
            <a:extLst>
              <a:ext uri="{FF2B5EF4-FFF2-40B4-BE49-F238E27FC236}">
                <a16:creationId xmlns:a16="http://schemas.microsoft.com/office/drawing/2014/main" id="{E54F81C7-D1BA-4CB3-9CB7-537D712BF271}"/>
              </a:ext>
            </a:extLst>
          </p:cNvPr>
          <p:cNvSpPr/>
          <p:nvPr/>
        </p:nvSpPr>
        <p:spPr>
          <a:xfrm>
            <a:off x="4396112" y="5227567"/>
            <a:ext cx="988688" cy="4897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84054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282011E-52AC-489C-905B-A9C490C2FDCE}"/>
              </a:ext>
            </a:extLst>
          </p:cNvPr>
          <p:cNvSpPr>
            <a:spLocks noGrp="1"/>
          </p:cNvSpPr>
          <p:nvPr>
            <p:ph type="title"/>
          </p:nvPr>
        </p:nvSpPr>
        <p:spPr/>
        <p:txBody>
          <a:bodyPr/>
          <a:lstStyle/>
          <a:p>
            <a:r>
              <a:rPr lang="lt-LT" dirty="0"/>
              <a:t>Subjekto (GI organizacijos/užstato administratoriaus) profilio peržiūra</a:t>
            </a:r>
          </a:p>
        </p:txBody>
      </p:sp>
      <p:sp>
        <p:nvSpPr>
          <p:cNvPr id="3" name="Teksto vietos rezervavimo ženklas 2">
            <a:extLst>
              <a:ext uri="{FF2B5EF4-FFF2-40B4-BE49-F238E27FC236}">
                <a16:creationId xmlns:a16="http://schemas.microsoft.com/office/drawing/2014/main" id="{4AF466E4-ED76-42C8-9FB7-E8B2DC1EC907}"/>
              </a:ext>
            </a:extLst>
          </p:cNvPr>
          <p:cNvSpPr>
            <a:spLocks noGrp="1"/>
          </p:cNvSpPr>
          <p:nvPr>
            <p:ph type="body" idx="1"/>
          </p:nvPr>
        </p:nvSpPr>
        <p:spPr/>
        <p:txBody>
          <a:bodyPr/>
          <a:lstStyle/>
          <a:p>
            <a:endParaRPr lang="lt-LT"/>
          </a:p>
        </p:txBody>
      </p:sp>
    </p:spTree>
    <p:extLst>
      <p:ext uri="{BB962C8B-B14F-4D97-AF65-F5344CB8AC3E}">
        <p14:creationId xmlns:p14="http://schemas.microsoft.com/office/powerpoint/2010/main" val="265766679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3512076-E2A4-493C-9F44-0A17969387A4}"/>
              </a:ext>
            </a:extLst>
          </p:cNvPr>
          <p:cNvSpPr>
            <a:spLocks noGrp="1"/>
          </p:cNvSpPr>
          <p:nvPr>
            <p:ph type="title"/>
          </p:nvPr>
        </p:nvSpPr>
        <p:spPr/>
        <p:txBody>
          <a:bodyPr>
            <a:normAutofit fontScale="90000"/>
          </a:bodyPr>
          <a:lstStyle/>
          <a:p>
            <a:r>
              <a:rPr lang="lt-LT" dirty="0"/>
              <a:t>Gamintojų ir importuotojų organizacijos administratoriaus/užstato sistemos administratoriaus licencijavimas</a:t>
            </a:r>
          </a:p>
        </p:txBody>
      </p:sp>
      <p:sp>
        <p:nvSpPr>
          <p:cNvPr id="3" name="Teksto vietos rezervavimo ženklas 2">
            <a:extLst>
              <a:ext uri="{FF2B5EF4-FFF2-40B4-BE49-F238E27FC236}">
                <a16:creationId xmlns:a16="http://schemas.microsoft.com/office/drawing/2014/main" id="{AE5C1388-3F17-4616-895E-217B3029F547}"/>
              </a:ext>
            </a:extLst>
          </p:cNvPr>
          <p:cNvSpPr>
            <a:spLocks noGrp="1"/>
          </p:cNvSpPr>
          <p:nvPr>
            <p:ph type="body" idx="1"/>
          </p:nvPr>
        </p:nvSpPr>
        <p:spPr/>
        <p:txBody>
          <a:bodyPr/>
          <a:lstStyle/>
          <a:p>
            <a:endParaRPr lang="lt-LT"/>
          </a:p>
        </p:txBody>
      </p:sp>
    </p:spTree>
    <p:extLst>
      <p:ext uri="{BB962C8B-B14F-4D97-AF65-F5344CB8AC3E}">
        <p14:creationId xmlns:p14="http://schemas.microsoft.com/office/powerpoint/2010/main" val="217551902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D894-37EF-43C9-B406-CB82B95D04FE}"/>
              </a:ext>
            </a:extLst>
          </p:cNvPr>
          <p:cNvSpPr>
            <a:spLocks noGrp="1"/>
          </p:cNvSpPr>
          <p:nvPr>
            <p:ph type="title"/>
          </p:nvPr>
        </p:nvSpPr>
        <p:spPr/>
        <p:txBody>
          <a:bodyPr/>
          <a:lstStyle/>
          <a:p>
            <a:r>
              <a:rPr lang="lt-LT" dirty="0"/>
              <a:t>Gamintojų ir importuotojų organizacijos administratoriaus licencijavimas</a:t>
            </a:r>
          </a:p>
        </p:txBody>
      </p:sp>
      <p:pic>
        <p:nvPicPr>
          <p:cNvPr id="5" name="Content Placeholder 4">
            <a:extLst>
              <a:ext uri="{FF2B5EF4-FFF2-40B4-BE49-F238E27FC236}">
                <a16:creationId xmlns:a16="http://schemas.microsoft.com/office/drawing/2014/main" id="{6FD5DA1B-FE09-488C-98C1-8AE90DB383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5043" y="1690688"/>
            <a:ext cx="9125722" cy="4351338"/>
          </a:xfrm>
        </p:spPr>
      </p:pic>
      <p:sp>
        <p:nvSpPr>
          <p:cNvPr id="9" name="Stačiakampis 7">
            <a:extLst>
              <a:ext uri="{FF2B5EF4-FFF2-40B4-BE49-F238E27FC236}">
                <a16:creationId xmlns:a16="http://schemas.microsoft.com/office/drawing/2014/main" id="{482259D6-D5DB-447A-B055-86F364CC341C}"/>
              </a:ext>
            </a:extLst>
          </p:cNvPr>
          <p:cNvSpPr/>
          <p:nvPr/>
        </p:nvSpPr>
        <p:spPr>
          <a:xfrm>
            <a:off x="7312892" y="1690689"/>
            <a:ext cx="698594" cy="3058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8">
            <a:extLst>
              <a:ext uri="{FF2B5EF4-FFF2-40B4-BE49-F238E27FC236}">
                <a16:creationId xmlns:a16="http://schemas.microsoft.com/office/drawing/2014/main" id="{F483CD86-5787-4FC5-B70B-D5790F0234E9}"/>
              </a:ext>
            </a:extLst>
          </p:cNvPr>
          <p:cNvSpPr/>
          <p:nvPr/>
        </p:nvSpPr>
        <p:spPr>
          <a:xfrm>
            <a:off x="7801762" y="2353231"/>
            <a:ext cx="2185428" cy="663020"/>
          </a:xfrm>
          <a:prstGeom prst="wedgeRectCallout">
            <a:avLst>
              <a:gd name="adj1" fmla="val 72787"/>
              <a:gd name="adj2" fmla="val -1591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Pasirenkama „Naujas veiklos dokumentas“</a:t>
            </a:r>
          </a:p>
        </p:txBody>
      </p:sp>
      <p:sp>
        <p:nvSpPr>
          <p:cNvPr id="11" name="Stačiakampis 7">
            <a:extLst>
              <a:ext uri="{FF2B5EF4-FFF2-40B4-BE49-F238E27FC236}">
                <a16:creationId xmlns:a16="http://schemas.microsoft.com/office/drawing/2014/main" id="{69E73688-20D4-48D8-9463-5D7CFF12989B}"/>
              </a:ext>
            </a:extLst>
          </p:cNvPr>
          <p:cNvSpPr/>
          <p:nvPr/>
        </p:nvSpPr>
        <p:spPr>
          <a:xfrm>
            <a:off x="4621423" y="1996581"/>
            <a:ext cx="873365" cy="3058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Stačiakampis 7">
            <a:extLst>
              <a:ext uri="{FF2B5EF4-FFF2-40B4-BE49-F238E27FC236}">
                <a16:creationId xmlns:a16="http://schemas.microsoft.com/office/drawing/2014/main" id="{3619527B-13A9-4532-BB75-9E442D442EAB}"/>
              </a:ext>
            </a:extLst>
          </p:cNvPr>
          <p:cNvSpPr/>
          <p:nvPr/>
        </p:nvSpPr>
        <p:spPr>
          <a:xfrm>
            <a:off x="10544962" y="2407640"/>
            <a:ext cx="1310080" cy="3535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2772540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1AAD-15FA-4B0A-8A82-A9D92827AA9D}"/>
              </a:ext>
            </a:extLst>
          </p:cNvPr>
          <p:cNvSpPr>
            <a:spLocks noGrp="1"/>
          </p:cNvSpPr>
          <p:nvPr>
            <p:ph type="title"/>
          </p:nvPr>
        </p:nvSpPr>
        <p:spPr/>
        <p:txBody>
          <a:bodyPr/>
          <a:lstStyle/>
          <a:p>
            <a:r>
              <a:rPr lang="lt-LT" dirty="0"/>
              <a:t>Gamintojų ir importuotojų organizacijos administratoriaus licencijavimas</a:t>
            </a:r>
          </a:p>
        </p:txBody>
      </p:sp>
      <p:pic>
        <p:nvPicPr>
          <p:cNvPr id="5" name="Content Placeholder 4">
            <a:extLst>
              <a:ext uri="{FF2B5EF4-FFF2-40B4-BE49-F238E27FC236}">
                <a16:creationId xmlns:a16="http://schemas.microsoft.com/office/drawing/2014/main" id="{983D27D5-AE56-43DC-A4D9-037C9E71DF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0007" y="2141537"/>
            <a:ext cx="6775047" cy="4351338"/>
          </a:xfrm>
        </p:spPr>
      </p:pic>
      <p:sp>
        <p:nvSpPr>
          <p:cNvPr id="6" name="Stačiakampis 7">
            <a:extLst>
              <a:ext uri="{FF2B5EF4-FFF2-40B4-BE49-F238E27FC236}">
                <a16:creationId xmlns:a16="http://schemas.microsoft.com/office/drawing/2014/main" id="{2F653E14-E855-4FDB-8FB2-5EDD4A3A849D}"/>
              </a:ext>
            </a:extLst>
          </p:cNvPr>
          <p:cNvSpPr/>
          <p:nvPr/>
        </p:nvSpPr>
        <p:spPr>
          <a:xfrm>
            <a:off x="5451933" y="2942440"/>
            <a:ext cx="3859847" cy="346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7">
            <a:extLst>
              <a:ext uri="{FF2B5EF4-FFF2-40B4-BE49-F238E27FC236}">
                <a16:creationId xmlns:a16="http://schemas.microsoft.com/office/drawing/2014/main" id="{50F20F3D-941E-41B5-9E61-27212B418A13}"/>
              </a:ext>
            </a:extLst>
          </p:cNvPr>
          <p:cNvSpPr/>
          <p:nvPr/>
        </p:nvSpPr>
        <p:spPr>
          <a:xfrm>
            <a:off x="5451933" y="3849849"/>
            <a:ext cx="6523121" cy="25761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Rectangle 8">
            <a:extLst>
              <a:ext uri="{FF2B5EF4-FFF2-40B4-BE49-F238E27FC236}">
                <a16:creationId xmlns:a16="http://schemas.microsoft.com/office/drawing/2014/main" id="{D758FAB8-83DF-4D8D-AA5C-4D9DB5D3AF20}"/>
              </a:ext>
            </a:extLst>
          </p:cNvPr>
          <p:cNvSpPr/>
          <p:nvPr/>
        </p:nvSpPr>
        <p:spPr>
          <a:xfrm>
            <a:off x="216946" y="2141537"/>
            <a:ext cx="4346665" cy="1477328"/>
          </a:xfrm>
          <a:prstGeom prst="rect">
            <a:avLst/>
          </a:prstGeom>
        </p:spPr>
        <p:txBody>
          <a:bodyPr wrap="square">
            <a:spAutoFit/>
          </a:bodyPr>
          <a:lstStyle/>
          <a:p>
            <a:pPr marL="228600" marR="0">
              <a:spcBef>
                <a:spcPts val="0"/>
              </a:spcBef>
              <a:spcAft>
                <a:spcPts val="0"/>
              </a:spcAft>
            </a:pPr>
            <a:r>
              <a:rPr lang="lt-LT" dirty="0">
                <a:latin typeface="Calibri" panose="020F0502020204030204" pitchFamily="34" charset="0"/>
                <a:ea typeface="Calibri" panose="020F0502020204030204" pitchFamily="34" charset="0"/>
                <a:cs typeface="Times New Roman" panose="02020603050405020304" pitchFamily="18" charset="0"/>
              </a:rPr>
              <a:t>Naujo veiklos dokumento rengimo formoje „Veiklos dokumentas“ laukelyje pasirenkamas dokumento tipas „</a:t>
            </a:r>
            <a:r>
              <a:rPr lang="lt-LT" i="1" dirty="0">
                <a:latin typeface="Calibri" panose="020F0502020204030204" pitchFamily="34" charset="0"/>
                <a:ea typeface="Times New Roman" panose="02020603050405020304" pitchFamily="18" charset="0"/>
                <a:cs typeface="Times New Roman" panose="02020603050405020304" pitchFamily="18" charset="0"/>
              </a:rPr>
              <a:t>Prašymas išduoti atliekų tvarkymo organizavimo licenciją" </a:t>
            </a:r>
          </a:p>
        </p:txBody>
      </p:sp>
    </p:spTree>
    <p:extLst>
      <p:ext uri="{BB962C8B-B14F-4D97-AF65-F5344CB8AC3E}">
        <p14:creationId xmlns:p14="http://schemas.microsoft.com/office/powerpoint/2010/main" val="104450693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1AAD-15FA-4B0A-8A82-A9D92827AA9D}"/>
              </a:ext>
            </a:extLst>
          </p:cNvPr>
          <p:cNvSpPr>
            <a:spLocks noGrp="1"/>
          </p:cNvSpPr>
          <p:nvPr>
            <p:ph type="title"/>
          </p:nvPr>
        </p:nvSpPr>
        <p:spPr>
          <a:xfrm>
            <a:off x="838200" y="365125"/>
            <a:ext cx="10515600" cy="1325563"/>
          </a:xfrm>
        </p:spPr>
        <p:txBody>
          <a:bodyPr/>
          <a:lstStyle/>
          <a:p>
            <a:r>
              <a:rPr lang="lt-LT"/>
              <a:t>Gamintojų ir importuotojų organizacijos administratoriaus licencijavimas</a:t>
            </a:r>
            <a:endParaRPr lang="lt-LT" dirty="0"/>
          </a:p>
        </p:txBody>
      </p:sp>
      <p:pic>
        <p:nvPicPr>
          <p:cNvPr id="10" name="Content Placeholder 9">
            <a:extLst>
              <a:ext uri="{FF2B5EF4-FFF2-40B4-BE49-F238E27FC236}">
                <a16:creationId xmlns:a16="http://schemas.microsoft.com/office/drawing/2014/main" id="{3BA921D5-A537-4EE6-9E5C-390E709DCA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2999" y="1951504"/>
            <a:ext cx="4911052" cy="4351337"/>
          </a:xfrm>
        </p:spPr>
      </p:pic>
      <p:sp>
        <p:nvSpPr>
          <p:cNvPr id="14" name="Stačiakampis 7">
            <a:extLst>
              <a:ext uri="{FF2B5EF4-FFF2-40B4-BE49-F238E27FC236}">
                <a16:creationId xmlns:a16="http://schemas.microsoft.com/office/drawing/2014/main" id="{97655718-F41A-4BCE-B04A-7C85F523111F}"/>
              </a:ext>
            </a:extLst>
          </p:cNvPr>
          <p:cNvSpPr/>
          <p:nvPr/>
        </p:nvSpPr>
        <p:spPr>
          <a:xfrm>
            <a:off x="5144205" y="5768768"/>
            <a:ext cx="693178" cy="346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Rectangle 10">
            <a:extLst>
              <a:ext uri="{FF2B5EF4-FFF2-40B4-BE49-F238E27FC236}">
                <a16:creationId xmlns:a16="http://schemas.microsoft.com/office/drawing/2014/main" id="{35BAA650-FC88-4966-A09C-F3489D258383}"/>
              </a:ext>
            </a:extLst>
          </p:cNvPr>
          <p:cNvSpPr/>
          <p:nvPr/>
        </p:nvSpPr>
        <p:spPr>
          <a:xfrm>
            <a:off x="230909" y="2154489"/>
            <a:ext cx="3583709" cy="1200329"/>
          </a:xfrm>
          <a:prstGeom prst="rect">
            <a:avLst/>
          </a:prstGeom>
        </p:spPr>
        <p:txBody>
          <a:bodyPr wrap="square">
            <a:spAutoFit/>
          </a:bodyPr>
          <a:lstStyle/>
          <a:p>
            <a:pPr marL="228600" marR="0">
              <a:spcBef>
                <a:spcPts val="0"/>
              </a:spcBef>
              <a:spcAft>
                <a:spcPts val="0"/>
              </a:spcAft>
            </a:pPr>
            <a:r>
              <a:rPr lang="lt-LT" dirty="0">
                <a:latin typeface="Calibri" panose="020F0502020204030204" pitchFamily="34" charset="0"/>
                <a:ea typeface="Calibri" panose="020F0502020204030204" pitchFamily="34" charset="0"/>
                <a:cs typeface="Times New Roman" panose="02020603050405020304" pitchFamily="18" charset="0"/>
              </a:rPr>
              <a:t>Pasirinkus veiklos dokumento tipą, pateikiami reikiami veiklos dokumento laukai, kuriuos būtina užpildyti.</a:t>
            </a:r>
            <a:endParaRPr lang="lt-LT" dirty="0"/>
          </a:p>
        </p:txBody>
      </p:sp>
    </p:spTree>
    <p:extLst>
      <p:ext uri="{BB962C8B-B14F-4D97-AF65-F5344CB8AC3E}">
        <p14:creationId xmlns:p14="http://schemas.microsoft.com/office/powerpoint/2010/main" val="6420158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1AAD-15FA-4B0A-8A82-A9D92827AA9D}"/>
              </a:ext>
            </a:extLst>
          </p:cNvPr>
          <p:cNvSpPr>
            <a:spLocks noGrp="1"/>
          </p:cNvSpPr>
          <p:nvPr>
            <p:ph type="title"/>
          </p:nvPr>
        </p:nvSpPr>
        <p:spPr>
          <a:xfrm>
            <a:off x="838200" y="365125"/>
            <a:ext cx="10515600" cy="1325563"/>
          </a:xfrm>
        </p:spPr>
        <p:txBody>
          <a:bodyPr/>
          <a:lstStyle/>
          <a:p>
            <a:r>
              <a:rPr lang="lt-LT"/>
              <a:t>Gamintojų ir importuotojų organizacijos administratoriaus licencijavimas</a:t>
            </a:r>
            <a:endParaRPr lang="lt-LT" dirty="0"/>
          </a:p>
        </p:txBody>
      </p:sp>
      <p:pic>
        <p:nvPicPr>
          <p:cNvPr id="6" name="Content Placeholder 5">
            <a:extLst>
              <a:ext uri="{FF2B5EF4-FFF2-40B4-BE49-F238E27FC236}">
                <a16:creationId xmlns:a16="http://schemas.microsoft.com/office/drawing/2014/main" id="{37D29BCB-F164-4CE3-8DE5-1E366536F3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4600" y="1953229"/>
            <a:ext cx="10515600" cy="2045657"/>
          </a:xfrm>
        </p:spPr>
      </p:pic>
      <p:sp>
        <p:nvSpPr>
          <p:cNvPr id="8" name="Stačiakampis 7">
            <a:extLst>
              <a:ext uri="{FF2B5EF4-FFF2-40B4-BE49-F238E27FC236}">
                <a16:creationId xmlns:a16="http://schemas.microsoft.com/office/drawing/2014/main" id="{754CDF40-4979-4C28-ABFE-35668FDD79CE}"/>
              </a:ext>
            </a:extLst>
          </p:cNvPr>
          <p:cNvSpPr/>
          <p:nvPr/>
        </p:nvSpPr>
        <p:spPr>
          <a:xfrm>
            <a:off x="10612582" y="2630013"/>
            <a:ext cx="489528" cy="2979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984E3DE8-9CB7-416F-8D13-3B8FE762EBEB}"/>
              </a:ext>
            </a:extLst>
          </p:cNvPr>
          <p:cNvSpPr/>
          <p:nvPr/>
        </p:nvSpPr>
        <p:spPr>
          <a:xfrm>
            <a:off x="8427154" y="1704452"/>
            <a:ext cx="2185428" cy="663020"/>
          </a:xfrm>
          <a:prstGeom prst="wedgeRectCallout">
            <a:avLst>
              <a:gd name="adj1" fmla="val 45316"/>
              <a:gd name="adj2" fmla="val 10249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Teikti</a:t>
            </a:r>
          </a:p>
        </p:txBody>
      </p:sp>
    </p:spTree>
    <p:extLst>
      <p:ext uri="{BB962C8B-B14F-4D97-AF65-F5344CB8AC3E}">
        <p14:creationId xmlns:p14="http://schemas.microsoft.com/office/powerpoint/2010/main" val="5477614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1AAD-15FA-4B0A-8A82-A9D92827AA9D}"/>
              </a:ext>
            </a:extLst>
          </p:cNvPr>
          <p:cNvSpPr>
            <a:spLocks noGrp="1"/>
          </p:cNvSpPr>
          <p:nvPr>
            <p:ph type="title"/>
          </p:nvPr>
        </p:nvSpPr>
        <p:spPr>
          <a:xfrm>
            <a:off x="838200" y="365125"/>
            <a:ext cx="10515600" cy="1325563"/>
          </a:xfrm>
        </p:spPr>
        <p:txBody>
          <a:bodyPr/>
          <a:lstStyle/>
          <a:p>
            <a:r>
              <a:rPr lang="lt-LT" dirty="0"/>
              <a:t>Užstato sistemos administratoriaus licencijavimas</a:t>
            </a:r>
          </a:p>
        </p:txBody>
      </p:sp>
      <p:pic>
        <p:nvPicPr>
          <p:cNvPr id="7" name="Content Placeholder 6">
            <a:extLst>
              <a:ext uri="{FF2B5EF4-FFF2-40B4-BE49-F238E27FC236}">
                <a16:creationId xmlns:a16="http://schemas.microsoft.com/office/drawing/2014/main" id="{853AABF5-2EA6-4A52-98D5-32EA2703C0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
        <p:nvSpPr>
          <p:cNvPr id="10" name="Stačiakampis 7">
            <a:extLst>
              <a:ext uri="{FF2B5EF4-FFF2-40B4-BE49-F238E27FC236}">
                <a16:creationId xmlns:a16="http://schemas.microsoft.com/office/drawing/2014/main" id="{7A227EE0-6AA8-4E36-AC6B-406F15D095F9}"/>
              </a:ext>
            </a:extLst>
          </p:cNvPr>
          <p:cNvSpPr/>
          <p:nvPr/>
        </p:nvSpPr>
        <p:spPr>
          <a:xfrm>
            <a:off x="6786419" y="1835295"/>
            <a:ext cx="1101436" cy="3058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AF11E2D7-6D40-4115-B20A-880EE084C9A4}"/>
              </a:ext>
            </a:extLst>
          </p:cNvPr>
          <p:cNvSpPr/>
          <p:nvPr/>
        </p:nvSpPr>
        <p:spPr>
          <a:xfrm>
            <a:off x="3364344" y="2421806"/>
            <a:ext cx="967511" cy="3058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Stačiakampis 7">
            <a:extLst>
              <a:ext uri="{FF2B5EF4-FFF2-40B4-BE49-F238E27FC236}">
                <a16:creationId xmlns:a16="http://schemas.microsoft.com/office/drawing/2014/main" id="{24EC737F-66EB-45D1-80F3-76D0C11E52A2}"/>
              </a:ext>
            </a:extLst>
          </p:cNvPr>
          <p:cNvSpPr/>
          <p:nvPr/>
        </p:nvSpPr>
        <p:spPr>
          <a:xfrm>
            <a:off x="9836728" y="2943660"/>
            <a:ext cx="1362364" cy="3629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7D4DDCA9-3CA0-420D-8F8E-87D64D0E368A}"/>
              </a:ext>
            </a:extLst>
          </p:cNvPr>
          <p:cNvSpPr/>
          <p:nvPr/>
        </p:nvSpPr>
        <p:spPr>
          <a:xfrm>
            <a:off x="7081326" y="2793629"/>
            <a:ext cx="2185428" cy="663020"/>
          </a:xfrm>
          <a:prstGeom prst="wedgeRectCallout">
            <a:avLst>
              <a:gd name="adj1" fmla="val 72787"/>
              <a:gd name="adj2" fmla="val -1591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Pasirenkama „Naujas veiklos dokumentas“</a:t>
            </a:r>
          </a:p>
        </p:txBody>
      </p:sp>
    </p:spTree>
    <p:extLst>
      <p:ext uri="{BB962C8B-B14F-4D97-AF65-F5344CB8AC3E}">
        <p14:creationId xmlns:p14="http://schemas.microsoft.com/office/powerpoint/2010/main" val="24226129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1AAD-15FA-4B0A-8A82-A9D92827AA9D}"/>
              </a:ext>
            </a:extLst>
          </p:cNvPr>
          <p:cNvSpPr>
            <a:spLocks noGrp="1"/>
          </p:cNvSpPr>
          <p:nvPr>
            <p:ph type="title"/>
          </p:nvPr>
        </p:nvSpPr>
        <p:spPr>
          <a:xfrm>
            <a:off x="838200" y="365125"/>
            <a:ext cx="10515600" cy="1325563"/>
          </a:xfrm>
        </p:spPr>
        <p:txBody>
          <a:bodyPr/>
          <a:lstStyle/>
          <a:p>
            <a:r>
              <a:rPr lang="lt-LT" dirty="0"/>
              <a:t>Užstato sistemos administratoriaus licencijavimas</a:t>
            </a:r>
          </a:p>
        </p:txBody>
      </p:sp>
      <p:pic>
        <p:nvPicPr>
          <p:cNvPr id="6" name="Content Placeholder 5">
            <a:extLst>
              <a:ext uri="{FF2B5EF4-FFF2-40B4-BE49-F238E27FC236}">
                <a16:creationId xmlns:a16="http://schemas.microsoft.com/office/drawing/2014/main" id="{5E83EF08-3EEE-4304-BA3C-8ABCED3756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780" y="1825625"/>
            <a:ext cx="5662439" cy="4351338"/>
          </a:xfrm>
        </p:spPr>
      </p:pic>
      <p:sp>
        <p:nvSpPr>
          <p:cNvPr id="14" name="Stačiakampis 7">
            <a:extLst>
              <a:ext uri="{FF2B5EF4-FFF2-40B4-BE49-F238E27FC236}">
                <a16:creationId xmlns:a16="http://schemas.microsoft.com/office/drawing/2014/main" id="{93DE20DE-89CB-49A8-AE30-C3B108C4FB77}"/>
              </a:ext>
            </a:extLst>
          </p:cNvPr>
          <p:cNvSpPr/>
          <p:nvPr/>
        </p:nvSpPr>
        <p:spPr>
          <a:xfrm>
            <a:off x="4371023" y="5517343"/>
            <a:ext cx="830152" cy="4891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8888135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9AEB8B8-0FEA-4BC5-97E8-568B084200CD}"/>
              </a:ext>
            </a:extLst>
          </p:cNvPr>
          <p:cNvSpPr>
            <a:spLocks noGrp="1"/>
          </p:cNvSpPr>
          <p:nvPr>
            <p:ph type="title"/>
          </p:nvPr>
        </p:nvSpPr>
        <p:spPr/>
        <p:txBody>
          <a:bodyPr/>
          <a:lstStyle/>
          <a:p>
            <a:r>
              <a:rPr lang="lt-LT" dirty="0"/>
              <a:t>Vienkartinių </a:t>
            </a:r>
            <a:r>
              <a:rPr lang="lt-LT" dirty="0" err="1"/>
              <a:t>užstatinių</a:t>
            </a:r>
            <a:r>
              <a:rPr lang="lt-LT" dirty="0"/>
              <a:t> pakuočių sąrašo administravimas</a:t>
            </a:r>
          </a:p>
        </p:txBody>
      </p:sp>
      <p:sp>
        <p:nvSpPr>
          <p:cNvPr id="3" name="Teksto vietos rezervavimo ženklas 2">
            <a:extLst>
              <a:ext uri="{FF2B5EF4-FFF2-40B4-BE49-F238E27FC236}">
                <a16:creationId xmlns:a16="http://schemas.microsoft.com/office/drawing/2014/main" id="{BC7C3816-137E-463B-84B3-8E3EEE2C9BA5}"/>
              </a:ext>
            </a:extLst>
          </p:cNvPr>
          <p:cNvSpPr>
            <a:spLocks noGrp="1"/>
          </p:cNvSpPr>
          <p:nvPr>
            <p:ph type="body" idx="1"/>
          </p:nvPr>
        </p:nvSpPr>
        <p:spPr/>
        <p:txBody>
          <a:bodyPr/>
          <a:lstStyle/>
          <a:p>
            <a:endParaRPr lang="lt-LT"/>
          </a:p>
        </p:txBody>
      </p:sp>
    </p:spTree>
    <p:extLst>
      <p:ext uri="{BB962C8B-B14F-4D97-AF65-F5344CB8AC3E}">
        <p14:creationId xmlns:p14="http://schemas.microsoft.com/office/powerpoint/2010/main" val="15414354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6498798-C9CA-4809-8DA8-545036A4ED1A}"/>
              </a:ext>
            </a:extLst>
          </p:cNvPr>
          <p:cNvSpPr>
            <a:spLocks noGrp="1"/>
          </p:cNvSpPr>
          <p:nvPr>
            <p:ph type="title"/>
          </p:nvPr>
        </p:nvSpPr>
        <p:spPr/>
        <p:txBody>
          <a:bodyPr/>
          <a:lstStyle/>
          <a:p>
            <a:r>
              <a:rPr lang="lt-LT" dirty="0"/>
              <a:t>Vienkartinių </a:t>
            </a:r>
            <a:r>
              <a:rPr lang="lt-LT" dirty="0" err="1"/>
              <a:t>užstatinių</a:t>
            </a:r>
            <a:r>
              <a:rPr lang="lt-LT" dirty="0"/>
              <a:t> pakuočių sąrašo peržiūra</a:t>
            </a:r>
          </a:p>
        </p:txBody>
      </p:sp>
      <p:sp>
        <p:nvSpPr>
          <p:cNvPr id="6" name="Stačiakampis 5">
            <a:extLst>
              <a:ext uri="{FF2B5EF4-FFF2-40B4-BE49-F238E27FC236}">
                <a16:creationId xmlns:a16="http://schemas.microsoft.com/office/drawing/2014/main" id="{C05C358A-658E-41E5-938A-78D62693C800}"/>
              </a:ext>
            </a:extLst>
          </p:cNvPr>
          <p:cNvSpPr/>
          <p:nvPr/>
        </p:nvSpPr>
        <p:spPr>
          <a:xfrm>
            <a:off x="251637" y="1951672"/>
            <a:ext cx="11678093" cy="923330"/>
          </a:xfrm>
          <a:prstGeom prst="rect">
            <a:avLst/>
          </a:prstGeom>
        </p:spPr>
        <p:txBody>
          <a:bodyPr wrap="square">
            <a:spAutoFit/>
          </a:bodyPr>
          <a:lstStyle/>
          <a:p>
            <a:r>
              <a:rPr lang="lt-LT" dirty="0">
                <a:latin typeface="Arial" panose="020B0604020202020204" pitchFamily="34" charset="0"/>
                <a:ea typeface="Arial Unicode MS"/>
              </a:rPr>
              <a:t>Ši GPAIS dalis skirta užstato administratorių sudaromų </a:t>
            </a:r>
            <a:r>
              <a:rPr lang="tg-Cyrl-TJ" dirty="0">
                <a:latin typeface="Arial" panose="020B0604020202020204" pitchFamily="34" charset="0"/>
                <a:ea typeface="Arial Unicode MS"/>
              </a:rPr>
              <a:t>vienkartinių užstatinių pakuočių sąrašo peržiūrai. </a:t>
            </a:r>
            <a:r>
              <a:rPr lang="lt-LT" dirty="0">
                <a:latin typeface="Arial" panose="020B0604020202020204" pitchFamily="34" charset="0"/>
                <a:ea typeface="Arial Unicode MS"/>
              </a:rPr>
              <a:t>Užstato administratoriaus duomenų peržiūros formoje paspauskite</a:t>
            </a:r>
            <a:r>
              <a:rPr lang="tg-Cyrl-TJ" dirty="0">
                <a:latin typeface="Arial" panose="020B0604020202020204" pitchFamily="34" charset="0"/>
                <a:ea typeface="Arial Unicode MS"/>
              </a:rPr>
              <a:t> ant </a:t>
            </a:r>
            <a:r>
              <a:rPr lang="lt-LT" dirty="0">
                <a:latin typeface="Arial" panose="020B0604020202020204" pitchFamily="34" charset="0"/>
                <a:ea typeface="Arial Unicode MS"/>
              </a:rPr>
              <a:t>skilties </a:t>
            </a:r>
            <a:r>
              <a:rPr lang="lt-LT" b="1" dirty="0">
                <a:latin typeface="Arial" panose="020B0604020202020204" pitchFamily="34" charset="0"/>
                <a:ea typeface="Arial Unicode MS"/>
              </a:rPr>
              <a:t>[</a:t>
            </a:r>
            <a:r>
              <a:rPr lang="tg-Cyrl-TJ" b="1" dirty="0">
                <a:latin typeface="Arial" panose="020B0604020202020204" pitchFamily="34" charset="0"/>
                <a:ea typeface="Arial Unicode MS"/>
              </a:rPr>
              <a:t>Vienkartinių užstatinių pakuočių sąrašas</a:t>
            </a:r>
            <a:r>
              <a:rPr lang="lt-LT" b="1" dirty="0">
                <a:latin typeface="Arial" panose="020B0604020202020204" pitchFamily="34" charset="0"/>
                <a:ea typeface="Arial Unicode MS"/>
              </a:rPr>
              <a:t>]</a:t>
            </a:r>
            <a:r>
              <a:rPr lang="tg-Cyrl-TJ" dirty="0">
                <a:latin typeface="Arial" panose="020B0604020202020204" pitchFamily="34" charset="0"/>
                <a:ea typeface="Arial Unicode MS"/>
              </a:rPr>
              <a:t>.</a:t>
            </a:r>
            <a:endParaRPr lang="lt-LT" dirty="0"/>
          </a:p>
        </p:txBody>
      </p:sp>
      <p:pic>
        <p:nvPicPr>
          <p:cNvPr id="13" name="Turinio vietos rezervavimo ženklas 12">
            <a:extLst>
              <a:ext uri="{FF2B5EF4-FFF2-40B4-BE49-F238E27FC236}">
                <a16:creationId xmlns:a16="http://schemas.microsoft.com/office/drawing/2014/main" id="{E5101E79-1E1A-447B-A791-B3B726021C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2922332"/>
            <a:ext cx="10515600" cy="3570543"/>
          </a:xfrm>
        </p:spPr>
      </p:pic>
      <p:sp>
        <p:nvSpPr>
          <p:cNvPr id="7" name="Stačiakampis 6">
            <a:extLst>
              <a:ext uri="{FF2B5EF4-FFF2-40B4-BE49-F238E27FC236}">
                <a16:creationId xmlns:a16="http://schemas.microsoft.com/office/drawing/2014/main" id="{99A9A86A-E8DF-4A4B-A1C4-F4688E57490B}"/>
              </a:ext>
            </a:extLst>
          </p:cNvPr>
          <p:cNvSpPr/>
          <p:nvPr/>
        </p:nvSpPr>
        <p:spPr>
          <a:xfrm>
            <a:off x="8346375" y="2905577"/>
            <a:ext cx="1882145" cy="470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742558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8E1645D-37B8-4167-914C-4E13DF708BA4}"/>
              </a:ext>
            </a:extLst>
          </p:cNvPr>
          <p:cNvSpPr>
            <a:spLocks noGrp="1"/>
          </p:cNvSpPr>
          <p:nvPr>
            <p:ph type="title"/>
          </p:nvPr>
        </p:nvSpPr>
        <p:spPr/>
        <p:txBody>
          <a:bodyPr/>
          <a:lstStyle/>
          <a:p>
            <a:r>
              <a:rPr lang="lt-LT" dirty="0"/>
              <a:t>Vienkartinių </a:t>
            </a:r>
            <a:r>
              <a:rPr lang="lt-LT" dirty="0" err="1"/>
              <a:t>užstatinių</a:t>
            </a:r>
            <a:r>
              <a:rPr lang="lt-LT" dirty="0"/>
              <a:t> pakuočių sąrašo peržiūra</a:t>
            </a:r>
          </a:p>
        </p:txBody>
      </p:sp>
      <p:pic>
        <p:nvPicPr>
          <p:cNvPr id="5" name="Turinio vietos rezervavimo ženklas 4">
            <a:extLst>
              <a:ext uri="{FF2B5EF4-FFF2-40B4-BE49-F238E27FC236}">
                <a16:creationId xmlns:a16="http://schemas.microsoft.com/office/drawing/2014/main" id="{A4F34774-ECAC-41B2-9617-3E7E442C88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507" y="3016251"/>
            <a:ext cx="10515600" cy="3570543"/>
          </a:xfrm>
        </p:spPr>
      </p:pic>
      <p:sp>
        <p:nvSpPr>
          <p:cNvPr id="6" name="Stačiakampis 5">
            <a:extLst>
              <a:ext uri="{FF2B5EF4-FFF2-40B4-BE49-F238E27FC236}">
                <a16:creationId xmlns:a16="http://schemas.microsoft.com/office/drawing/2014/main" id="{1993F5B5-1103-43AE-A429-A13BE4A53AA2}"/>
              </a:ext>
            </a:extLst>
          </p:cNvPr>
          <p:cNvSpPr/>
          <p:nvPr/>
        </p:nvSpPr>
        <p:spPr>
          <a:xfrm>
            <a:off x="614916" y="1690688"/>
            <a:ext cx="11229754" cy="1200329"/>
          </a:xfrm>
          <a:prstGeom prst="rect">
            <a:avLst/>
          </a:prstGeom>
        </p:spPr>
        <p:txBody>
          <a:bodyPr wrap="square">
            <a:spAutoFit/>
          </a:bodyPr>
          <a:lstStyle/>
          <a:p>
            <a:r>
              <a:rPr lang="lt-LT" dirty="0">
                <a:latin typeface="Arial" panose="020B0604020202020204" pitchFamily="34" charset="0"/>
                <a:ea typeface="Arial Unicode MS"/>
              </a:rPr>
              <a:t>Paspaudus </a:t>
            </a:r>
            <a:r>
              <a:rPr lang="tg-Cyrl-TJ" dirty="0">
                <a:latin typeface="Arial" panose="020B0604020202020204" pitchFamily="34" charset="0"/>
                <a:ea typeface="Arial Unicode MS"/>
              </a:rPr>
              <a:t>ant </a:t>
            </a:r>
            <a:r>
              <a:rPr lang="lt-LT" dirty="0">
                <a:latin typeface="Arial" panose="020B0604020202020204" pitchFamily="34" charset="0"/>
                <a:ea typeface="Arial Unicode MS"/>
              </a:rPr>
              <a:t>skilties </a:t>
            </a:r>
            <a:r>
              <a:rPr lang="lt-LT" b="1" dirty="0">
                <a:latin typeface="Arial" panose="020B0604020202020204" pitchFamily="34" charset="0"/>
                <a:ea typeface="Arial Unicode MS"/>
              </a:rPr>
              <a:t>[</a:t>
            </a:r>
            <a:r>
              <a:rPr lang="tg-Cyrl-TJ" b="1" dirty="0">
                <a:latin typeface="Arial" panose="020B0604020202020204" pitchFamily="34" charset="0"/>
                <a:ea typeface="Arial Unicode MS"/>
              </a:rPr>
              <a:t>Vienkartinių užstatinių pakuočių sąrašas</a:t>
            </a:r>
            <a:r>
              <a:rPr lang="lt-LT" b="1" dirty="0">
                <a:latin typeface="Arial" panose="020B0604020202020204" pitchFamily="34" charset="0"/>
                <a:ea typeface="Arial Unicode MS"/>
              </a:rPr>
              <a:t>] </a:t>
            </a:r>
            <a:r>
              <a:rPr lang="lt-LT" dirty="0">
                <a:latin typeface="Arial" panose="020B0604020202020204" pitchFamily="34" charset="0"/>
                <a:ea typeface="Arial Unicode MS"/>
              </a:rPr>
              <a:t>a</a:t>
            </a:r>
            <a:r>
              <a:rPr lang="tg-Cyrl-TJ" dirty="0">
                <a:latin typeface="Arial" panose="020B0604020202020204" pitchFamily="34" charset="0"/>
                <a:ea typeface="Arial Unicode MS"/>
              </a:rPr>
              <a:t>tsidaro </a:t>
            </a:r>
            <a:r>
              <a:rPr lang="lt-LT" dirty="0">
                <a:latin typeface="Arial" panose="020B0604020202020204" pitchFamily="34" charset="0"/>
                <a:ea typeface="Arial Unicode MS"/>
              </a:rPr>
              <a:t>pakuočių sąrašas, kuriame pateikiami šie</a:t>
            </a:r>
            <a:r>
              <a:rPr lang="lt-LT" b="1" dirty="0">
                <a:latin typeface="Arial" panose="020B0604020202020204" pitchFamily="34" charset="0"/>
                <a:ea typeface="Arial Unicode MS"/>
              </a:rPr>
              <a:t> </a:t>
            </a:r>
            <a:r>
              <a:rPr lang="lt-LT" dirty="0">
                <a:latin typeface="Arial" panose="020B0604020202020204" pitchFamily="34" charset="0"/>
                <a:ea typeface="Arial Unicode MS"/>
              </a:rPr>
              <a:t>v</a:t>
            </a:r>
            <a:r>
              <a:rPr lang="tg-Cyrl-TJ" dirty="0">
                <a:latin typeface="Arial" panose="020B0604020202020204" pitchFamily="34" charset="0"/>
                <a:ea typeface="Arial Unicode MS"/>
              </a:rPr>
              <a:t>ienkartinių užstatinių pakuočių</a:t>
            </a:r>
            <a:r>
              <a:rPr lang="lt-LT" dirty="0">
                <a:latin typeface="Arial" panose="020B0604020202020204" pitchFamily="34" charset="0"/>
                <a:ea typeface="Arial Unicode MS"/>
              </a:rPr>
              <a:t> duomenys: „Būsena“, „Pakuotės kodas“, „Pakuotės pavadinimas“, „Gėrimas“, „Kategorija“, „Rūšis“, „Pakuotės tūris l“, „Pakuotės svoris t“, „Perdirbama/Neperdirbama“, „Įtraukta į sąrašą“, „Išbraukta iš sąrašo“.</a:t>
            </a:r>
            <a:endParaRPr lang="lt-LT" dirty="0"/>
          </a:p>
        </p:txBody>
      </p:sp>
      <p:sp>
        <p:nvSpPr>
          <p:cNvPr id="7" name="Stačiakampis 6">
            <a:extLst>
              <a:ext uri="{FF2B5EF4-FFF2-40B4-BE49-F238E27FC236}">
                <a16:creationId xmlns:a16="http://schemas.microsoft.com/office/drawing/2014/main" id="{01F34C13-89FC-4CC2-A16A-19411E581D07}"/>
              </a:ext>
            </a:extLst>
          </p:cNvPr>
          <p:cNvSpPr/>
          <p:nvPr/>
        </p:nvSpPr>
        <p:spPr>
          <a:xfrm>
            <a:off x="933893" y="5167312"/>
            <a:ext cx="9666767" cy="377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95086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A1C708-BA00-4812-AE5D-6E9FA39360FD}"/>
              </a:ext>
            </a:extLst>
          </p:cNvPr>
          <p:cNvSpPr>
            <a:spLocks noGrp="1"/>
          </p:cNvSpPr>
          <p:nvPr>
            <p:ph type="title"/>
          </p:nvPr>
        </p:nvSpPr>
        <p:spPr/>
        <p:txBody>
          <a:bodyPr/>
          <a:lstStyle/>
          <a:p>
            <a:r>
              <a:rPr lang="lt-LT" dirty="0"/>
              <a:t>Subjekto (GI organizacijos/užstato administratoriaus) profilio peržiūra</a:t>
            </a:r>
          </a:p>
        </p:txBody>
      </p:sp>
      <p:sp>
        <p:nvSpPr>
          <p:cNvPr id="7" name="Turinio vietos rezervavimo ženklas 6">
            <a:extLst>
              <a:ext uri="{FF2B5EF4-FFF2-40B4-BE49-F238E27FC236}">
                <a16:creationId xmlns:a16="http://schemas.microsoft.com/office/drawing/2014/main" id="{444F6FA9-0A22-489B-B894-BED8EB1A7DE2}"/>
              </a:ext>
            </a:extLst>
          </p:cNvPr>
          <p:cNvSpPr>
            <a:spLocks noGrp="1"/>
          </p:cNvSpPr>
          <p:nvPr>
            <p:ph idx="1"/>
          </p:nvPr>
        </p:nvSpPr>
        <p:spPr>
          <a:xfrm>
            <a:off x="838200" y="2179673"/>
            <a:ext cx="10515600" cy="3997289"/>
          </a:xfrm>
        </p:spPr>
        <p:txBody>
          <a:bodyPr/>
          <a:lstStyle/>
          <a:p>
            <a:pPr marL="0" indent="0">
              <a:buNone/>
            </a:pPr>
            <a:r>
              <a:rPr lang="lt-LT" dirty="0"/>
              <a:t>Subjekto profilio peržiūros funkcionalumas suteikia galimybę peržiūrėti bendrą subjekto informaciją, kontaktinius duomenis ir paskirti GI organizacijos/užstato administratoriaus darbuotojus, kurie galės vykdyti procesus GPAIS atstovaudami subjektą.</a:t>
            </a:r>
          </a:p>
          <a:p>
            <a:pPr marL="0" indent="0">
              <a:buNone/>
            </a:pPr>
            <a:r>
              <a:rPr lang="lt-LT" dirty="0"/>
              <a:t>Peržiūrėti subjekto profilio duomenis gali subjektą užregistravęs asmuo (administratorius) arba tie asmenys, kuriems subjekto administratorius yra pažymėjęs varnelę „Subjekto administratorius“.</a:t>
            </a:r>
          </a:p>
        </p:txBody>
      </p:sp>
    </p:spTree>
    <p:extLst>
      <p:ext uri="{BB962C8B-B14F-4D97-AF65-F5344CB8AC3E}">
        <p14:creationId xmlns:p14="http://schemas.microsoft.com/office/powerpoint/2010/main" val="15047735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A0AD400-ABDB-4AE4-9B94-9DB08D623A75}"/>
              </a:ext>
            </a:extLst>
          </p:cNvPr>
          <p:cNvSpPr>
            <a:spLocks noGrp="1"/>
          </p:cNvSpPr>
          <p:nvPr>
            <p:ph type="title"/>
          </p:nvPr>
        </p:nvSpPr>
        <p:spPr/>
        <p:txBody>
          <a:bodyPr/>
          <a:lstStyle/>
          <a:p>
            <a:r>
              <a:rPr lang="lt-LT" dirty="0"/>
              <a:t>Vienkartinių </a:t>
            </a:r>
            <a:r>
              <a:rPr lang="lt-LT" dirty="0" err="1"/>
              <a:t>užstatinių</a:t>
            </a:r>
            <a:r>
              <a:rPr lang="lt-LT" dirty="0"/>
              <a:t> pakuočių sąrašo peržiūra</a:t>
            </a:r>
          </a:p>
        </p:txBody>
      </p:sp>
      <p:pic>
        <p:nvPicPr>
          <p:cNvPr id="5" name="Turinio vietos rezervavimo ženklas 4">
            <a:extLst>
              <a:ext uri="{FF2B5EF4-FFF2-40B4-BE49-F238E27FC236}">
                <a16:creationId xmlns:a16="http://schemas.microsoft.com/office/drawing/2014/main" id="{41FB280E-1152-45F7-8669-8F66F1CF4B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614018"/>
            <a:ext cx="10515600" cy="3570543"/>
          </a:xfrm>
        </p:spPr>
      </p:pic>
      <p:sp>
        <p:nvSpPr>
          <p:cNvPr id="8" name="Stačiakampis 7">
            <a:extLst>
              <a:ext uri="{FF2B5EF4-FFF2-40B4-BE49-F238E27FC236}">
                <a16:creationId xmlns:a16="http://schemas.microsoft.com/office/drawing/2014/main" id="{7CDE217B-D27E-4110-B60E-B3046BAD7579}"/>
              </a:ext>
            </a:extLst>
          </p:cNvPr>
          <p:cNvSpPr/>
          <p:nvPr/>
        </p:nvSpPr>
        <p:spPr>
          <a:xfrm>
            <a:off x="838200" y="1690688"/>
            <a:ext cx="10515600" cy="923330"/>
          </a:xfrm>
          <a:prstGeom prst="rect">
            <a:avLst/>
          </a:prstGeom>
        </p:spPr>
        <p:txBody>
          <a:bodyPr wrap="square">
            <a:spAutoFit/>
          </a:bodyPr>
          <a:lstStyle/>
          <a:p>
            <a:r>
              <a:rPr lang="lt-LT" dirty="0">
                <a:latin typeface="Arial" panose="020B0604020202020204" pitchFamily="34" charset="0"/>
                <a:ea typeface="Arial Unicode MS"/>
              </a:rPr>
              <a:t>Tam, kad norimą pakuotę surastumėte paprasčiau,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sąraše pateikiamas reikšmių filtras, kuriame įrašius tam tikras reikšmes ir paspaudus mygtuką bus surasta atitinkama pakuotė.</a:t>
            </a:r>
            <a:endParaRPr lang="lt-LT" dirty="0"/>
          </a:p>
        </p:txBody>
      </p:sp>
      <p:sp>
        <p:nvSpPr>
          <p:cNvPr id="10" name="Stačiakampis 9">
            <a:extLst>
              <a:ext uri="{FF2B5EF4-FFF2-40B4-BE49-F238E27FC236}">
                <a16:creationId xmlns:a16="http://schemas.microsoft.com/office/drawing/2014/main" id="{8409FB13-7D56-4FF2-9A47-97E7FE5F0980}"/>
              </a:ext>
            </a:extLst>
          </p:cNvPr>
          <p:cNvSpPr/>
          <p:nvPr/>
        </p:nvSpPr>
        <p:spPr>
          <a:xfrm>
            <a:off x="1040218" y="4399289"/>
            <a:ext cx="9666767" cy="377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10">
            <a:extLst>
              <a:ext uri="{FF2B5EF4-FFF2-40B4-BE49-F238E27FC236}">
                <a16:creationId xmlns:a16="http://schemas.microsoft.com/office/drawing/2014/main" id="{79101963-525F-47BD-A986-58B96F7F6B5C}"/>
              </a:ext>
            </a:extLst>
          </p:cNvPr>
          <p:cNvSpPr/>
          <p:nvPr/>
        </p:nvSpPr>
        <p:spPr>
          <a:xfrm>
            <a:off x="9877647" y="3300729"/>
            <a:ext cx="1818168" cy="663020"/>
          </a:xfrm>
          <a:prstGeom prst="wedgeRectCallout">
            <a:avLst>
              <a:gd name="adj1" fmla="val 3471"/>
              <a:gd name="adj2" fmla="val 12948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Ieškoti</a:t>
            </a:r>
          </a:p>
        </p:txBody>
      </p:sp>
    </p:spTree>
    <p:extLst>
      <p:ext uri="{BB962C8B-B14F-4D97-AF65-F5344CB8AC3E}">
        <p14:creationId xmlns:p14="http://schemas.microsoft.com/office/powerpoint/2010/main" val="272989116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C6A0291-2266-4E99-BAA9-394D9422CEF9}"/>
              </a:ext>
            </a:extLst>
          </p:cNvPr>
          <p:cNvSpPr>
            <a:spLocks noGrp="1"/>
          </p:cNvSpPr>
          <p:nvPr>
            <p:ph type="title"/>
          </p:nvPr>
        </p:nvSpPr>
        <p:spPr/>
        <p:txBody>
          <a:bodyPr/>
          <a:lstStyle/>
          <a:p>
            <a:r>
              <a:rPr lang="lt-LT" dirty="0"/>
              <a:t>Vienkartinių </a:t>
            </a:r>
            <a:r>
              <a:rPr lang="lt-LT" dirty="0" err="1"/>
              <a:t>užstatinių</a:t>
            </a:r>
            <a:r>
              <a:rPr lang="lt-LT" dirty="0"/>
              <a:t> pakuočių sąrašo peržiūra</a:t>
            </a:r>
          </a:p>
        </p:txBody>
      </p:sp>
      <p:pic>
        <p:nvPicPr>
          <p:cNvPr id="5" name="Turinio vietos rezervavimo ženklas 4">
            <a:extLst>
              <a:ext uri="{FF2B5EF4-FFF2-40B4-BE49-F238E27FC236}">
                <a16:creationId xmlns:a16="http://schemas.microsoft.com/office/drawing/2014/main" id="{9E7A3AAF-A1EA-4730-B05D-0938A35BA4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978192"/>
            <a:ext cx="10515600" cy="2921784"/>
          </a:xfrm>
        </p:spPr>
      </p:pic>
      <p:sp>
        <p:nvSpPr>
          <p:cNvPr id="6" name="Stačiakampis 5">
            <a:extLst>
              <a:ext uri="{FF2B5EF4-FFF2-40B4-BE49-F238E27FC236}">
                <a16:creationId xmlns:a16="http://schemas.microsoft.com/office/drawing/2014/main" id="{EED5527B-B807-407A-91E9-77B1A2CC436C}"/>
              </a:ext>
            </a:extLst>
          </p:cNvPr>
          <p:cNvSpPr/>
          <p:nvPr/>
        </p:nvSpPr>
        <p:spPr>
          <a:xfrm>
            <a:off x="751367" y="1652629"/>
            <a:ext cx="10923182" cy="923330"/>
          </a:xfrm>
          <a:prstGeom prst="rect">
            <a:avLst/>
          </a:prstGeom>
        </p:spPr>
        <p:txBody>
          <a:bodyPr wrap="square">
            <a:spAutoFit/>
          </a:bodyPr>
          <a:lstStyle/>
          <a:p>
            <a:r>
              <a:rPr lang="lt-LT" dirty="0">
                <a:latin typeface="Arial" panose="020B0604020202020204" pitchFamily="34" charset="0"/>
                <a:ea typeface="Arial Unicode MS"/>
              </a:rPr>
              <a:t>Filtruoti sąrašą galite pagal visus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sąrašo duomenis. </a:t>
            </a:r>
          </a:p>
          <a:p>
            <a:r>
              <a:rPr lang="lt-LT" dirty="0">
                <a:latin typeface="Arial" panose="020B0604020202020204" pitchFamily="34" charset="0"/>
                <a:ea typeface="Arial Unicode MS"/>
              </a:rPr>
              <a:t>Norint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sąrašą filtruoti pagal požymius „Būsena“ galimas filtravimo reikšmes pasirinkite iš sąrašų.</a:t>
            </a:r>
            <a:endParaRPr lang="lt-LT" dirty="0"/>
          </a:p>
        </p:txBody>
      </p:sp>
      <p:sp>
        <p:nvSpPr>
          <p:cNvPr id="10" name="Stačiakampis 9">
            <a:extLst>
              <a:ext uri="{FF2B5EF4-FFF2-40B4-BE49-F238E27FC236}">
                <a16:creationId xmlns:a16="http://schemas.microsoft.com/office/drawing/2014/main" id="{09B2E418-40BA-4746-B2B3-0255D963ACC2}"/>
              </a:ext>
            </a:extLst>
          </p:cNvPr>
          <p:cNvSpPr/>
          <p:nvPr/>
        </p:nvSpPr>
        <p:spPr>
          <a:xfrm>
            <a:off x="1158766" y="4734868"/>
            <a:ext cx="999643" cy="9748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1602694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4CA7F66-BD20-4B16-8F6F-441CF44F19CA}"/>
              </a:ext>
            </a:extLst>
          </p:cNvPr>
          <p:cNvSpPr>
            <a:spLocks noGrp="1"/>
          </p:cNvSpPr>
          <p:nvPr>
            <p:ph type="title"/>
          </p:nvPr>
        </p:nvSpPr>
        <p:spPr/>
        <p:txBody>
          <a:bodyPr/>
          <a:lstStyle/>
          <a:p>
            <a:r>
              <a:rPr lang="lt-LT" dirty="0"/>
              <a:t>Vienkartinių </a:t>
            </a:r>
            <a:r>
              <a:rPr lang="lt-LT" dirty="0" err="1"/>
              <a:t>užstatinių</a:t>
            </a:r>
            <a:r>
              <a:rPr lang="lt-LT" dirty="0"/>
              <a:t> pakuočių sąrašo peržiūra</a:t>
            </a:r>
          </a:p>
        </p:txBody>
      </p:sp>
      <p:pic>
        <p:nvPicPr>
          <p:cNvPr id="15" name="Turinio vietos rezervavimo ženklas 14">
            <a:extLst>
              <a:ext uri="{FF2B5EF4-FFF2-40B4-BE49-F238E27FC236}">
                <a16:creationId xmlns:a16="http://schemas.microsoft.com/office/drawing/2014/main" id="{0A637DA1-028E-4746-8267-8274B83120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41441"/>
            <a:ext cx="10515600" cy="4220546"/>
          </a:xfrm>
        </p:spPr>
      </p:pic>
      <p:sp>
        <p:nvSpPr>
          <p:cNvPr id="16" name="Stačiakampis 15">
            <a:extLst>
              <a:ext uri="{FF2B5EF4-FFF2-40B4-BE49-F238E27FC236}">
                <a16:creationId xmlns:a16="http://schemas.microsoft.com/office/drawing/2014/main" id="{E268D30C-12BC-4BCD-BB27-2723143C4769}"/>
              </a:ext>
            </a:extLst>
          </p:cNvPr>
          <p:cNvSpPr/>
          <p:nvPr/>
        </p:nvSpPr>
        <p:spPr>
          <a:xfrm>
            <a:off x="4295371" y="4341463"/>
            <a:ext cx="2902871" cy="22205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Stačiakampis 16">
            <a:extLst>
              <a:ext uri="{FF2B5EF4-FFF2-40B4-BE49-F238E27FC236}">
                <a16:creationId xmlns:a16="http://schemas.microsoft.com/office/drawing/2014/main" id="{144621CA-9BEC-4004-BAAC-F4F6FD2974D9}"/>
              </a:ext>
            </a:extLst>
          </p:cNvPr>
          <p:cNvSpPr/>
          <p:nvPr/>
        </p:nvSpPr>
        <p:spPr>
          <a:xfrm>
            <a:off x="838199" y="1690688"/>
            <a:ext cx="10687493" cy="646331"/>
          </a:xfrm>
          <a:prstGeom prst="rect">
            <a:avLst/>
          </a:prstGeom>
        </p:spPr>
        <p:txBody>
          <a:bodyPr wrap="square">
            <a:spAutoFit/>
          </a:bodyPr>
          <a:lstStyle/>
          <a:p>
            <a:r>
              <a:rPr lang="lt-LT" dirty="0">
                <a:latin typeface="Arial" panose="020B0604020202020204" pitchFamily="34" charset="0"/>
                <a:ea typeface="Arial Unicode MS"/>
              </a:rPr>
              <a:t>Norint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sąrašą filtruoti pagal požymius „Gėrimas“ galimas filtravimo reikšmes pasirinkite iš sąrašų.</a:t>
            </a:r>
            <a:endParaRPr lang="lt-LT" dirty="0"/>
          </a:p>
        </p:txBody>
      </p:sp>
    </p:spTree>
    <p:extLst>
      <p:ext uri="{BB962C8B-B14F-4D97-AF65-F5344CB8AC3E}">
        <p14:creationId xmlns:p14="http://schemas.microsoft.com/office/powerpoint/2010/main" val="2644888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5EDE102-7096-4875-AA15-7F1F8F8A0363}"/>
              </a:ext>
            </a:extLst>
          </p:cNvPr>
          <p:cNvSpPr>
            <a:spLocks noGrp="1"/>
          </p:cNvSpPr>
          <p:nvPr>
            <p:ph type="title"/>
          </p:nvPr>
        </p:nvSpPr>
        <p:spPr/>
        <p:txBody>
          <a:bodyPr/>
          <a:lstStyle/>
          <a:p>
            <a:r>
              <a:rPr lang="lt-LT" dirty="0"/>
              <a:t>Vienkartinių </a:t>
            </a:r>
            <a:r>
              <a:rPr lang="lt-LT" dirty="0" err="1"/>
              <a:t>užstatinių</a:t>
            </a:r>
            <a:r>
              <a:rPr lang="lt-LT" dirty="0"/>
              <a:t> pakuočių sąrašo peržiūra</a:t>
            </a:r>
          </a:p>
        </p:txBody>
      </p:sp>
      <p:pic>
        <p:nvPicPr>
          <p:cNvPr id="5" name="Turinio vietos rezervavimo ženklas 4">
            <a:extLst>
              <a:ext uri="{FF2B5EF4-FFF2-40B4-BE49-F238E27FC236}">
                <a16:creationId xmlns:a16="http://schemas.microsoft.com/office/drawing/2014/main" id="{11CC9DF1-1A33-4DC8-B43E-771CFB670C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876085"/>
            <a:ext cx="10515600" cy="3143552"/>
          </a:xfrm>
        </p:spPr>
      </p:pic>
      <p:sp>
        <p:nvSpPr>
          <p:cNvPr id="6" name="Stačiakampis 5">
            <a:extLst>
              <a:ext uri="{FF2B5EF4-FFF2-40B4-BE49-F238E27FC236}">
                <a16:creationId xmlns:a16="http://schemas.microsoft.com/office/drawing/2014/main" id="{A285089B-428E-4BF9-AD85-8270AC05CAE5}"/>
              </a:ext>
            </a:extLst>
          </p:cNvPr>
          <p:cNvSpPr/>
          <p:nvPr/>
        </p:nvSpPr>
        <p:spPr>
          <a:xfrm>
            <a:off x="890476" y="1824612"/>
            <a:ext cx="10411047" cy="646331"/>
          </a:xfrm>
          <a:prstGeom prst="rect">
            <a:avLst/>
          </a:prstGeom>
        </p:spPr>
        <p:txBody>
          <a:bodyPr wrap="square">
            <a:spAutoFit/>
          </a:bodyPr>
          <a:lstStyle/>
          <a:p>
            <a:r>
              <a:rPr lang="lt-LT" dirty="0">
                <a:latin typeface="Arial" panose="020B0604020202020204" pitchFamily="34" charset="0"/>
                <a:ea typeface="Arial Unicode MS"/>
              </a:rPr>
              <a:t>Norint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sąrašą filtruoti pagal požymius „Kategorija“ galimas filtravimo reikšmes pasirinkite iš sąrašų.</a:t>
            </a:r>
            <a:endParaRPr lang="lt-LT" dirty="0"/>
          </a:p>
        </p:txBody>
      </p:sp>
      <p:sp>
        <p:nvSpPr>
          <p:cNvPr id="7" name="Stačiakampis 6">
            <a:extLst>
              <a:ext uri="{FF2B5EF4-FFF2-40B4-BE49-F238E27FC236}">
                <a16:creationId xmlns:a16="http://schemas.microsoft.com/office/drawing/2014/main" id="{91A6C778-99C7-4BF0-AC54-EFA41E3E9BD2}"/>
              </a:ext>
            </a:extLst>
          </p:cNvPr>
          <p:cNvSpPr/>
          <p:nvPr/>
        </p:nvSpPr>
        <p:spPr>
          <a:xfrm>
            <a:off x="5092995" y="4646428"/>
            <a:ext cx="1084521" cy="9888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53624521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ACA39E5-7D55-43E2-AF27-902E6419EDC4}"/>
              </a:ext>
            </a:extLst>
          </p:cNvPr>
          <p:cNvSpPr>
            <a:spLocks noGrp="1"/>
          </p:cNvSpPr>
          <p:nvPr>
            <p:ph type="title"/>
          </p:nvPr>
        </p:nvSpPr>
        <p:spPr/>
        <p:txBody>
          <a:bodyPr/>
          <a:lstStyle/>
          <a:p>
            <a:r>
              <a:rPr lang="lt-LT" dirty="0"/>
              <a:t>Vienkartinių </a:t>
            </a:r>
            <a:r>
              <a:rPr lang="lt-LT" dirty="0" err="1"/>
              <a:t>užstatinių</a:t>
            </a:r>
            <a:r>
              <a:rPr lang="lt-LT" dirty="0"/>
              <a:t> pakuočių sąrašo peržiūra</a:t>
            </a:r>
          </a:p>
        </p:txBody>
      </p:sp>
      <p:pic>
        <p:nvPicPr>
          <p:cNvPr id="5" name="Turinio vietos rezervavimo ženklas 4">
            <a:extLst>
              <a:ext uri="{FF2B5EF4-FFF2-40B4-BE49-F238E27FC236}">
                <a16:creationId xmlns:a16="http://schemas.microsoft.com/office/drawing/2014/main" id="{011106AE-1470-4786-920B-46F0CC1449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877299"/>
            <a:ext cx="10515600" cy="3119860"/>
          </a:xfrm>
        </p:spPr>
      </p:pic>
      <p:sp>
        <p:nvSpPr>
          <p:cNvPr id="6" name="Stačiakampis 5">
            <a:extLst>
              <a:ext uri="{FF2B5EF4-FFF2-40B4-BE49-F238E27FC236}">
                <a16:creationId xmlns:a16="http://schemas.microsoft.com/office/drawing/2014/main" id="{59E443F7-EFE9-4B2F-B008-B92E868BC11F}"/>
              </a:ext>
            </a:extLst>
          </p:cNvPr>
          <p:cNvSpPr/>
          <p:nvPr/>
        </p:nvSpPr>
        <p:spPr>
          <a:xfrm>
            <a:off x="838200" y="1690688"/>
            <a:ext cx="10515600" cy="646331"/>
          </a:xfrm>
          <a:prstGeom prst="rect">
            <a:avLst/>
          </a:prstGeom>
        </p:spPr>
        <p:txBody>
          <a:bodyPr wrap="square">
            <a:spAutoFit/>
          </a:bodyPr>
          <a:lstStyle/>
          <a:p>
            <a:r>
              <a:rPr lang="lt-LT" dirty="0">
                <a:latin typeface="Arial" panose="020B0604020202020204" pitchFamily="34" charset="0"/>
                <a:ea typeface="Arial Unicode MS"/>
              </a:rPr>
              <a:t>Norint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sąrašą filtruoti pagal požymius „Rūšis“ galimas filtravimo reikšmes pasirinkite iš sąrašų.</a:t>
            </a:r>
            <a:endParaRPr lang="lt-LT" dirty="0"/>
          </a:p>
        </p:txBody>
      </p:sp>
      <p:sp>
        <p:nvSpPr>
          <p:cNvPr id="7" name="Stačiakampis 6">
            <a:extLst>
              <a:ext uri="{FF2B5EF4-FFF2-40B4-BE49-F238E27FC236}">
                <a16:creationId xmlns:a16="http://schemas.microsoft.com/office/drawing/2014/main" id="{A6375086-3F70-4C99-A0D4-66834F37A908}"/>
              </a:ext>
            </a:extLst>
          </p:cNvPr>
          <p:cNvSpPr/>
          <p:nvPr/>
        </p:nvSpPr>
        <p:spPr>
          <a:xfrm>
            <a:off x="6007395" y="4816549"/>
            <a:ext cx="1010093" cy="6485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69408068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D99B921-3608-4893-B8E8-3A2119A5C1B8}"/>
              </a:ext>
            </a:extLst>
          </p:cNvPr>
          <p:cNvSpPr>
            <a:spLocks noGrp="1"/>
          </p:cNvSpPr>
          <p:nvPr>
            <p:ph type="title"/>
          </p:nvPr>
        </p:nvSpPr>
        <p:spPr/>
        <p:txBody>
          <a:bodyPr/>
          <a:lstStyle/>
          <a:p>
            <a:r>
              <a:rPr lang="lt-LT" dirty="0"/>
              <a:t>Vienkartinių </a:t>
            </a:r>
            <a:r>
              <a:rPr lang="lt-LT" dirty="0" err="1"/>
              <a:t>užstatinių</a:t>
            </a:r>
            <a:r>
              <a:rPr lang="lt-LT" dirty="0"/>
              <a:t> pakuočių sąrašo peržiūra</a:t>
            </a:r>
          </a:p>
        </p:txBody>
      </p:sp>
      <p:pic>
        <p:nvPicPr>
          <p:cNvPr id="5" name="Turinio vietos rezervavimo ženklas 4">
            <a:extLst>
              <a:ext uri="{FF2B5EF4-FFF2-40B4-BE49-F238E27FC236}">
                <a16:creationId xmlns:a16="http://schemas.microsoft.com/office/drawing/2014/main" id="{65CB7121-A5DF-485D-8686-A489B425F2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842431"/>
            <a:ext cx="10515600" cy="3274656"/>
          </a:xfrm>
        </p:spPr>
      </p:pic>
      <p:sp>
        <p:nvSpPr>
          <p:cNvPr id="6" name="Stačiakampis 5">
            <a:extLst>
              <a:ext uri="{FF2B5EF4-FFF2-40B4-BE49-F238E27FC236}">
                <a16:creationId xmlns:a16="http://schemas.microsoft.com/office/drawing/2014/main" id="{BA02700A-1F37-4166-9DEC-1AA6BA22F9DB}"/>
              </a:ext>
            </a:extLst>
          </p:cNvPr>
          <p:cNvSpPr/>
          <p:nvPr/>
        </p:nvSpPr>
        <p:spPr>
          <a:xfrm>
            <a:off x="838199" y="1704859"/>
            <a:ext cx="10262191" cy="646331"/>
          </a:xfrm>
          <a:prstGeom prst="rect">
            <a:avLst/>
          </a:prstGeom>
        </p:spPr>
        <p:txBody>
          <a:bodyPr wrap="square">
            <a:spAutoFit/>
          </a:bodyPr>
          <a:lstStyle/>
          <a:p>
            <a:r>
              <a:rPr lang="lt-LT" dirty="0">
                <a:latin typeface="Arial" panose="020B0604020202020204" pitchFamily="34" charset="0"/>
                <a:ea typeface="Arial Unicode MS"/>
              </a:rPr>
              <a:t>Norint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sąrašą filtruoti pagal požymius „Perdirbama/Neperdirbama“ galimas filtravimo reikšmes pasirinkite iš sąrašų.</a:t>
            </a:r>
            <a:endParaRPr lang="lt-LT" dirty="0"/>
          </a:p>
        </p:txBody>
      </p:sp>
      <p:sp>
        <p:nvSpPr>
          <p:cNvPr id="7" name="Stačiakampis 6">
            <a:extLst>
              <a:ext uri="{FF2B5EF4-FFF2-40B4-BE49-F238E27FC236}">
                <a16:creationId xmlns:a16="http://schemas.microsoft.com/office/drawing/2014/main" id="{699671E1-607F-41D0-89F3-909AA26ADB54}"/>
              </a:ext>
            </a:extLst>
          </p:cNvPr>
          <p:cNvSpPr/>
          <p:nvPr/>
        </p:nvSpPr>
        <p:spPr>
          <a:xfrm>
            <a:off x="8357190" y="4742121"/>
            <a:ext cx="1010093" cy="6485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8613171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A79DCC4-792F-437F-953C-C50CE3947B52}"/>
              </a:ext>
            </a:extLst>
          </p:cNvPr>
          <p:cNvSpPr>
            <a:spLocks noGrp="1"/>
          </p:cNvSpPr>
          <p:nvPr>
            <p:ph type="title"/>
          </p:nvPr>
        </p:nvSpPr>
        <p:spPr/>
        <p:txBody>
          <a:bodyPr/>
          <a:lstStyle/>
          <a:p>
            <a:r>
              <a:rPr lang="lt-LT" dirty="0"/>
              <a:t>Vienkartinių </a:t>
            </a:r>
            <a:r>
              <a:rPr lang="lt-LT" dirty="0" err="1"/>
              <a:t>užstatinių</a:t>
            </a:r>
            <a:r>
              <a:rPr lang="lt-LT" dirty="0"/>
              <a:t> pakuočių sąrašo naujo įrašo (pakuotės) pridėjimas</a:t>
            </a:r>
          </a:p>
        </p:txBody>
      </p:sp>
      <p:sp>
        <p:nvSpPr>
          <p:cNvPr id="6" name="Stačiakampis 5">
            <a:extLst>
              <a:ext uri="{FF2B5EF4-FFF2-40B4-BE49-F238E27FC236}">
                <a16:creationId xmlns:a16="http://schemas.microsoft.com/office/drawing/2014/main" id="{0B147EBE-5995-4B7D-94F0-D3D229210596}"/>
              </a:ext>
            </a:extLst>
          </p:cNvPr>
          <p:cNvSpPr/>
          <p:nvPr/>
        </p:nvSpPr>
        <p:spPr>
          <a:xfrm>
            <a:off x="838200" y="1800034"/>
            <a:ext cx="10357884" cy="646331"/>
          </a:xfrm>
          <a:prstGeom prst="rect">
            <a:avLst/>
          </a:prstGeom>
        </p:spPr>
        <p:txBody>
          <a:bodyPr wrap="square">
            <a:spAutoFit/>
          </a:bodyPr>
          <a:lstStyle/>
          <a:p>
            <a:r>
              <a:rPr lang="lt-LT" dirty="0">
                <a:latin typeface="Arial" panose="020B0604020202020204" pitchFamily="34" charset="0"/>
                <a:ea typeface="Arial Unicode MS"/>
              </a:rPr>
              <a:t>Ši GPAIS dalis skirta naujos vienkartinės užstatinės pakuotės duomenų suvedimui. Naujo pakuotės duomenų suvedimui matote tuščią eilutę.</a:t>
            </a:r>
            <a:endParaRPr lang="lt-LT" dirty="0"/>
          </a:p>
        </p:txBody>
      </p:sp>
      <p:sp>
        <p:nvSpPr>
          <p:cNvPr id="8" name="Stačiakampis 7">
            <a:extLst>
              <a:ext uri="{FF2B5EF4-FFF2-40B4-BE49-F238E27FC236}">
                <a16:creationId xmlns:a16="http://schemas.microsoft.com/office/drawing/2014/main" id="{3FBE8F52-F9A1-4397-9127-218492A00A2F}"/>
              </a:ext>
            </a:extLst>
          </p:cNvPr>
          <p:cNvSpPr/>
          <p:nvPr/>
        </p:nvSpPr>
        <p:spPr>
          <a:xfrm>
            <a:off x="838199" y="2446365"/>
            <a:ext cx="10272823" cy="646331"/>
          </a:xfrm>
          <a:prstGeom prst="rect">
            <a:avLst/>
          </a:prstGeom>
        </p:spPr>
        <p:txBody>
          <a:bodyPr wrap="square">
            <a:spAutoFit/>
          </a:bodyPr>
          <a:lstStyle/>
          <a:p>
            <a:r>
              <a:rPr lang="lt-LT" dirty="0">
                <a:latin typeface="Arial" panose="020B0604020202020204" pitchFamily="34" charset="0"/>
                <a:ea typeface="Arial Unicode MS"/>
              </a:rPr>
              <a:t>Užpildykite visus privalomus vienkartinės užstatinės pakuotės duomenis. Privalomi visi įrašo pridėjimo eilutės duomenys, išskyrus požymį „Išbraukta iš sąrašo“.</a:t>
            </a:r>
            <a:endParaRPr lang="lt-LT" dirty="0"/>
          </a:p>
        </p:txBody>
      </p:sp>
      <p:pic>
        <p:nvPicPr>
          <p:cNvPr id="13" name="Turinio vietos rezervavimo ženklas 12">
            <a:extLst>
              <a:ext uri="{FF2B5EF4-FFF2-40B4-BE49-F238E27FC236}">
                <a16:creationId xmlns:a16="http://schemas.microsoft.com/office/drawing/2014/main" id="{F7B965AA-D957-49F9-B180-BBBEC95BE0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92696"/>
            <a:ext cx="10515600" cy="3718066"/>
          </a:xfrm>
        </p:spPr>
      </p:pic>
      <p:sp>
        <p:nvSpPr>
          <p:cNvPr id="14" name="Kalbos debesėlis: stačiakampis 13">
            <a:extLst>
              <a:ext uri="{FF2B5EF4-FFF2-40B4-BE49-F238E27FC236}">
                <a16:creationId xmlns:a16="http://schemas.microsoft.com/office/drawing/2014/main" id="{D10D2D63-640B-4C86-9DC7-ED65AA00023F}"/>
              </a:ext>
            </a:extLst>
          </p:cNvPr>
          <p:cNvSpPr/>
          <p:nvPr/>
        </p:nvSpPr>
        <p:spPr>
          <a:xfrm>
            <a:off x="10515600" y="5007440"/>
            <a:ext cx="1132366" cy="347042"/>
          </a:xfrm>
          <a:prstGeom prst="wedgeRectCallout">
            <a:avLst>
              <a:gd name="adj1" fmla="val -84792"/>
              <a:gd name="adj2" fmla="val 16871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15" name="Stačiakampis 14">
            <a:extLst>
              <a:ext uri="{FF2B5EF4-FFF2-40B4-BE49-F238E27FC236}">
                <a16:creationId xmlns:a16="http://schemas.microsoft.com/office/drawing/2014/main" id="{EFC3902C-7D85-4E3A-8168-9B067473925A}"/>
              </a:ext>
            </a:extLst>
          </p:cNvPr>
          <p:cNvSpPr/>
          <p:nvPr/>
        </p:nvSpPr>
        <p:spPr>
          <a:xfrm>
            <a:off x="223283" y="5592726"/>
            <a:ext cx="9718159"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75193132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BB5D7F9-A14E-434A-BD76-95BAF859AF37}"/>
              </a:ext>
            </a:extLst>
          </p:cNvPr>
          <p:cNvSpPr>
            <a:spLocks noGrp="1"/>
          </p:cNvSpPr>
          <p:nvPr>
            <p:ph type="title"/>
          </p:nvPr>
        </p:nvSpPr>
        <p:spPr/>
        <p:txBody>
          <a:bodyPr/>
          <a:lstStyle/>
          <a:p>
            <a:r>
              <a:rPr lang="lt-LT" dirty="0"/>
              <a:t>Vienkartinių </a:t>
            </a:r>
            <a:r>
              <a:rPr lang="lt-LT" dirty="0" err="1"/>
              <a:t>užstatinių</a:t>
            </a:r>
            <a:r>
              <a:rPr lang="lt-LT" dirty="0"/>
              <a:t> pakuočių sąrašo naujo įrašo (pakuotės) pridėjimas</a:t>
            </a:r>
          </a:p>
        </p:txBody>
      </p:sp>
      <p:sp>
        <p:nvSpPr>
          <p:cNvPr id="3" name="Turinio vietos rezervavimo ženklas 2">
            <a:extLst>
              <a:ext uri="{FF2B5EF4-FFF2-40B4-BE49-F238E27FC236}">
                <a16:creationId xmlns:a16="http://schemas.microsoft.com/office/drawing/2014/main" id="{026FA65F-E1D3-4062-BD77-DAD8D213373C}"/>
              </a:ext>
            </a:extLst>
          </p:cNvPr>
          <p:cNvSpPr>
            <a:spLocks noGrp="1"/>
          </p:cNvSpPr>
          <p:nvPr>
            <p:ph idx="1"/>
          </p:nvPr>
        </p:nvSpPr>
        <p:spPr/>
        <p:txBody>
          <a:bodyPr/>
          <a:lstStyle/>
          <a:p>
            <a:pPr marL="0" indent="0">
              <a:buNone/>
            </a:pPr>
            <a:r>
              <a:rPr lang="lt-LT" dirty="0"/>
              <a:t>PASTABOS:</a:t>
            </a:r>
          </a:p>
          <a:p>
            <a:pPr marL="0" lvl="0" indent="0">
              <a:buNone/>
            </a:pPr>
            <a:r>
              <a:rPr lang="lt-LT" dirty="0"/>
              <a:t>Pakuotės požymio „Įtraukta į sąrašą“ data negali būti ankstesnė, nei užstato sistemos administratoriui išduotos licencijos išdavimo data.</a:t>
            </a:r>
          </a:p>
          <a:p>
            <a:pPr marL="0" lvl="0" indent="0">
              <a:buNone/>
            </a:pPr>
            <a:endParaRPr lang="lt-LT" dirty="0"/>
          </a:p>
          <a:p>
            <a:pPr marL="0" lvl="0" indent="0">
              <a:buNone/>
            </a:pPr>
            <a:r>
              <a:rPr lang="lt-LT" dirty="0"/>
              <a:t>Pakuotės požymio „Išbraukta iš sąrašo“ data negali būti vėlesnė, nei užstato sistemos administratoriui išduotos licencijos panaikinimo data.</a:t>
            </a:r>
          </a:p>
          <a:p>
            <a:pPr marL="0" lvl="0" indent="0">
              <a:buNone/>
            </a:pPr>
            <a:endParaRPr lang="lt-LT" dirty="0"/>
          </a:p>
          <a:p>
            <a:pPr marL="0" lvl="0" indent="0">
              <a:buNone/>
            </a:pPr>
            <a:r>
              <a:rPr lang="lt-LT" dirty="0"/>
              <a:t>Pakuotės kodas ir pakuotės pavadinimas turi būti unikalus, bet unikalumas tikrinamas tik tarp neanuliuotų pakuočių.</a:t>
            </a:r>
          </a:p>
          <a:p>
            <a:pPr marL="0" indent="0">
              <a:buNone/>
            </a:pPr>
            <a:endParaRPr lang="lt-LT" dirty="0"/>
          </a:p>
        </p:txBody>
      </p:sp>
    </p:spTree>
    <p:extLst>
      <p:ext uri="{BB962C8B-B14F-4D97-AF65-F5344CB8AC3E}">
        <p14:creationId xmlns:p14="http://schemas.microsoft.com/office/powerpoint/2010/main" val="175372614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86D0BD5-2FFC-42DE-8BA8-95C41FD9BD28}"/>
              </a:ext>
            </a:extLst>
          </p:cNvPr>
          <p:cNvSpPr>
            <a:spLocks noGrp="1"/>
          </p:cNvSpPr>
          <p:nvPr>
            <p:ph type="title"/>
          </p:nvPr>
        </p:nvSpPr>
        <p:spPr/>
        <p:txBody>
          <a:bodyPr/>
          <a:lstStyle/>
          <a:p>
            <a:r>
              <a:rPr lang="lt-LT" dirty="0"/>
              <a:t>Vienkartinių </a:t>
            </a:r>
            <a:r>
              <a:rPr lang="lt-LT" dirty="0" err="1"/>
              <a:t>užstatinių</a:t>
            </a:r>
            <a:r>
              <a:rPr lang="lt-LT" dirty="0"/>
              <a:t> pakuočių sąrašo įrašo (pakuotės duomenų) redagavimas</a:t>
            </a:r>
          </a:p>
        </p:txBody>
      </p:sp>
      <p:pic>
        <p:nvPicPr>
          <p:cNvPr id="13" name="Turinio vietos rezervavimo ženklas 12">
            <a:extLst>
              <a:ext uri="{FF2B5EF4-FFF2-40B4-BE49-F238E27FC236}">
                <a16:creationId xmlns:a16="http://schemas.microsoft.com/office/drawing/2014/main" id="{205B7B7B-9231-4286-979D-4A0227AD4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669" y="2824317"/>
            <a:ext cx="10515600" cy="3668558"/>
          </a:xfrm>
        </p:spPr>
      </p:pic>
      <p:sp>
        <p:nvSpPr>
          <p:cNvPr id="6" name="Kalbos debesėlis: stačiakampis 5">
            <a:extLst>
              <a:ext uri="{FF2B5EF4-FFF2-40B4-BE49-F238E27FC236}">
                <a16:creationId xmlns:a16="http://schemas.microsoft.com/office/drawing/2014/main" id="{DE6E9C25-F368-4924-B3B5-514410B383C9}"/>
              </a:ext>
            </a:extLst>
          </p:cNvPr>
          <p:cNvSpPr/>
          <p:nvPr/>
        </p:nvSpPr>
        <p:spPr>
          <a:xfrm>
            <a:off x="10930269" y="5741350"/>
            <a:ext cx="1132366" cy="347042"/>
          </a:xfrm>
          <a:prstGeom prst="wedgeRectCallout">
            <a:avLst>
              <a:gd name="adj1" fmla="val -93243"/>
              <a:gd name="adj2" fmla="val 70678"/>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
        <p:nvSpPr>
          <p:cNvPr id="8" name="Kalbos debesėlis: stačiakampis 7">
            <a:extLst>
              <a:ext uri="{FF2B5EF4-FFF2-40B4-BE49-F238E27FC236}">
                <a16:creationId xmlns:a16="http://schemas.microsoft.com/office/drawing/2014/main" id="{CED9F1F6-EA6F-4C70-9912-5E2E026F193F}"/>
              </a:ext>
            </a:extLst>
          </p:cNvPr>
          <p:cNvSpPr/>
          <p:nvPr/>
        </p:nvSpPr>
        <p:spPr>
          <a:xfrm>
            <a:off x="10930269" y="5206554"/>
            <a:ext cx="1132366" cy="347042"/>
          </a:xfrm>
          <a:prstGeom prst="wedgeRectCallout">
            <a:avLst>
              <a:gd name="adj1" fmla="val -89487"/>
              <a:gd name="adj2" fmla="val 10438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Redaguoti</a:t>
            </a:r>
          </a:p>
        </p:txBody>
      </p:sp>
      <p:sp>
        <p:nvSpPr>
          <p:cNvPr id="9" name="Stačiakampis 8">
            <a:extLst>
              <a:ext uri="{FF2B5EF4-FFF2-40B4-BE49-F238E27FC236}">
                <a16:creationId xmlns:a16="http://schemas.microsoft.com/office/drawing/2014/main" id="{499E6955-DFF9-4424-B08A-71A64D908A8A}"/>
              </a:ext>
            </a:extLst>
          </p:cNvPr>
          <p:cNvSpPr/>
          <p:nvPr/>
        </p:nvSpPr>
        <p:spPr>
          <a:xfrm>
            <a:off x="414669" y="1816711"/>
            <a:ext cx="11015331" cy="646331"/>
          </a:xfrm>
          <a:prstGeom prst="rect">
            <a:avLst/>
          </a:prstGeom>
        </p:spPr>
        <p:txBody>
          <a:bodyPr wrap="square">
            <a:spAutoFit/>
          </a:bodyPr>
          <a:lstStyle/>
          <a:p>
            <a:r>
              <a:rPr lang="lt-LT" dirty="0">
                <a:latin typeface="Arial" panose="020B0604020202020204" pitchFamily="34" charset="0"/>
                <a:ea typeface="Arial Unicode MS"/>
              </a:rPr>
              <a:t>Šis GPAIS funkcionalumas skirtas redaguoti vienkartinės užstatinės pakuotės informaciją. Galima redaguoti duomenis pakuočių, kurių būsena yra </a:t>
            </a:r>
            <a:r>
              <a:rPr lang="lt-LT" b="1" dirty="0">
                <a:latin typeface="Arial" panose="020B0604020202020204" pitchFamily="34" charset="0"/>
                <a:ea typeface="Arial Unicode MS"/>
              </a:rPr>
              <a:t>„Ruošiama" </a:t>
            </a:r>
            <a:r>
              <a:rPr lang="lt-LT" dirty="0">
                <a:latin typeface="Arial" panose="020B0604020202020204" pitchFamily="34" charset="0"/>
                <a:ea typeface="Arial Unicode MS"/>
              </a:rPr>
              <a:t>arba </a:t>
            </a:r>
            <a:r>
              <a:rPr lang="lt-LT" b="1" dirty="0">
                <a:latin typeface="Arial" panose="020B0604020202020204" pitchFamily="34" charset="0"/>
                <a:ea typeface="Arial Unicode MS"/>
              </a:rPr>
              <a:t>„Anuliuota"</a:t>
            </a:r>
            <a:endParaRPr lang="lt-LT" dirty="0"/>
          </a:p>
        </p:txBody>
      </p:sp>
      <p:sp>
        <p:nvSpPr>
          <p:cNvPr id="14" name="Kalbos debesėlis: stačiakampis 13">
            <a:extLst>
              <a:ext uri="{FF2B5EF4-FFF2-40B4-BE49-F238E27FC236}">
                <a16:creationId xmlns:a16="http://schemas.microsoft.com/office/drawing/2014/main" id="{5AB3465E-738C-4424-8BFC-9B8FA8DF9656}"/>
              </a:ext>
            </a:extLst>
          </p:cNvPr>
          <p:cNvSpPr/>
          <p:nvPr/>
        </p:nvSpPr>
        <p:spPr>
          <a:xfrm>
            <a:off x="10930269" y="6333587"/>
            <a:ext cx="1132366" cy="347042"/>
          </a:xfrm>
          <a:prstGeom prst="wedgeRectCallout">
            <a:avLst>
              <a:gd name="adj1" fmla="val -93243"/>
              <a:gd name="adj2" fmla="val -4574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Atšaukti</a:t>
            </a:r>
          </a:p>
        </p:txBody>
      </p:sp>
      <p:sp>
        <p:nvSpPr>
          <p:cNvPr id="15" name="Stačiakampis 14">
            <a:extLst>
              <a:ext uri="{FF2B5EF4-FFF2-40B4-BE49-F238E27FC236}">
                <a16:creationId xmlns:a16="http://schemas.microsoft.com/office/drawing/2014/main" id="{1B4405AD-C847-4C14-BE67-09AD1076313E}"/>
              </a:ext>
            </a:extLst>
          </p:cNvPr>
          <p:cNvSpPr/>
          <p:nvPr/>
        </p:nvSpPr>
        <p:spPr>
          <a:xfrm>
            <a:off x="574157" y="6074142"/>
            <a:ext cx="9718159"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51123717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AE3C894-CB3B-499B-9A76-08CDEAF43B0B}"/>
              </a:ext>
            </a:extLst>
          </p:cNvPr>
          <p:cNvSpPr>
            <a:spLocks noGrp="1"/>
          </p:cNvSpPr>
          <p:nvPr>
            <p:ph type="title"/>
          </p:nvPr>
        </p:nvSpPr>
        <p:spPr/>
        <p:txBody>
          <a:bodyPr/>
          <a:lstStyle/>
          <a:p>
            <a:r>
              <a:rPr lang="lt-LT" dirty="0"/>
              <a:t>Vienkartinių </a:t>
            </a:r>
            <a:r>
              <a:rPr lang="lt-LT" dirty="0" err="1"/>
              <a:t>užstatinių</a:t>
            </a:r>
            <a:r>
              <a:rPr lang="lt-LT" dirty="0"/>
              <a:t> pakuočių sąrašo įrašo (pakuotės duomenų) redagavimas</a:t>
            </a:r>
          </a:p>
        </p:txBody>
      </p:sp>
      <p:sp>
        <p:nvSpPr>
          <p:cNvPr id="3" name="Turinio vietos rezervavimo ženklas 2">
            <a:extLst>
              <a:ext uri="{FF2B5EF4-FFF2-40B4-BE49-F238E27FC236}">
                <a16:creationId xmlns:a16="http://schemas.microsoft.com/office/drawing/2014/main" id="{FD9E2D33-D99A-481B-8B30-75132F2AAD86}"/>
              </a:ext>
            </a:extLst>
          </p:cNvPr>
          <p:cNvSpPr>
            <a:spLocks noGrp="1"/>
          </p:cNvSpPr>
          <p:nvPr>
            <p:ph idx="1"/>
          </p:nvPr>
        </p:nvSpPr>
        <p:spPr/>
        <p:txBody>
          <a:bodyPr/>
          <a:lstStyle/>
          <a:p>
            <a:pPr marL="0" indent="0">
              <a:buNone/>
            </a:pPr>
            <a:r>
              <a:rPr lang="lt-LT" dirty="0"/>
              <a:t>PASTABA. Jeigu paspausite redagavimo mygtuką prie pakuotės, kurios būsena „Patvirtinta“, pamatysite, kad galite redaguoti vienintelį pakuotės požymį  „Įraukimo į sąrašą data“.</a:t>
            </a:r>
          </a:p>
        </p:txBody>
      </p:sp>
    </p:spTree>
    <p:extLst>
      <p:ext uri="{BB962C8B-B14F-4D97-AF65-F5344CB8AC3E}">
        <p14:creationId xmlns:p14="http://schemas.microsoft.com/office/powerpoint/2010/main" val="3061205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0E60EBE-7323-4AF6-8187-8258FB327A36}"/>
              </a:ext>
            </a:extLst>
          </p:cNvPr>
          <p:cNvSpPr>
            <a:spLocks noGrp="1"/>
          </p:cNvSpPr>
          <p:nvPr>
            <p:ph type="title"/>
          </p:nvPr>
        </p:nvSpPr>
        <p:spPr/>
        <p:txBody>
          <a:bodyPr/>
          <a:lstStyle/>
          <a:p>
            <a:r>
              <a:rPr lang="lt-LT" dirty="0"/>
              <a:t>GPAIS sukūrimas</a:t>
            </a:r>
          </a:p>
        </p:txBody>
      </p:sp>
      <p:sp>
        <p:nvSpPr>
          <p:cNvPr id="3" name="Turinio vietos rezervavimo ženklas 2">
            <a:extLst>
              <a:ext uri="{FF2B5EF4-FFF2-40B4-BE49-F238E27FC236}">
                <a16:creationId xmlns:a16="http://schemas.microsoft.com/office/drawing/2014/main" id="{7231D24D-35BF-47BB-82E1-CB22F2FBCD53}"/>
              </a:ext>
            </a:extLst>
          </p:cNvPr>
          <p:cNvSpPr>
            <a:spLocks noGrp="1"/>
          </p:cNvSpPr>
          <p:nvPr>
            <p:ph idx="1"/>
          </p:nvPr>
        </p:nvSpPr>
        <p:spPr/>
        <p:txBody>
          <a:bodyPr/>
          <a:lstStyle/>
          <a:p>
            <a:pPr marL="0" indent="0">
              <a:buNone/>
            </a:pPr>
            <a:r>
              <a:rPr lang="lt-LT" dirty="0"/>
              <a:t>Aplinkos ministerija įgyvendina 2014–2020 m. Europos Sąjungos fondų investicijų veiksmų programos lėšomis finansuojamą projektą „Vieningos gaminių, pakuočių ir atliekų apskaitos informacinės sistemos sukūrimas“, kurio metu kuriama ir diegiama Vieninga gaminių, pakuočių ir atliekų apskaitos informacinė sistema (toliau – GPAIS).</a:t>
            </a:r>
          </a:p>
          <a:p>
            <a:pPr marL="0" indent="0">
              <a:buNone/>
            </a:pPr>
            <a:r>
              <a:rPr lang="lt-LT" dirty="0"/>
              <a:t>Numatomas paslaugų gavėjų skaičius - apie 25 tūkst.</a:t>
            </a:r>
          </a:p>
          <a:p>
            <a:pPr marL="0" indent="0">
              <a:buNone/>
            </a:pPr>
            <a:r>
              <a:rPr lang="lt-LT" dirty="0"/>
              <a:t>GPAIS „</a:t>
            </a:r>
            <a:r>
              <a:rPr lang="lt-LT" dirty="0" err="1"/>
              <a:t>go-live</a:t>
            </a:r>
            <a:r>
              <a:rPr lang="lt-LT" dirty="0"/>
              <a:t>“ paleidimo data - 2018 m. sausio 1 d</a:t>
            </a:r>
          </a:p>
        </p:txBody>
      </p:sp>
    </p:spTree>
    <p:extLst>
      <p:ext uri="{BB962C8B-B14F-4D97-AF65-F5344CB8AC3E}">
        <p14:creationId xmlns:p14="http://schemas.microsoft.com/office/powerpoint/2010/main" val="76986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9BCFC22-94D0-4958-B2F4-FE5D2BF49730}"/>
              </a:ext>
            </a:extLst>
          </p:cNvPr>
          <p:cNvSpPr>
            <a:spLocks noGrp="1"/>
          </p:cNvSpPr>
          <p:nvPr>
            <p:ph type="title"/>
          </p:nvPr>
        </p:nvSpPr>
        <p:spPr/>
        <p:txBody>
          <a:bodyPr/>
          <a:lstStyle/>
          <a:p>
            <a:r>
              <a:rPr lang="lt-LT" dirty="0"/>
              <a:t>Subjekto (GI organizacijos/užstato administratoriaus) profilio peržiūra</a:t>
            </a:r>
          </a:p>
        </p:txBody>
      </p:sp>
      <p:pic>
        <p:nvPicPr>
          <p:cNvPr id="5" name="Turinio vietos rezervavimo ženklas 4">
            <a:extLst>
              <a:ext uri="{FF2B5EF4-FFF2-40B4-BE49-F238E27FC236}">
                <a16:creationId xmlns:a16="http://schemas.microsoft.com/office/drawing/2014/main" id="{76AF1898-2E29-4496-9AF3-6F0DBE9AA9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506" y="3053898"/>
            <a:ext cx="10515600" cy="2171237"/>
          </a:xfrm>
        </p:spPr>
      </p:pic>
      <p:sp>
        <p:nvSpPr>
          <p:cNvPr id="6" name="Stačiakampis 5">
            <a:extLst>
              <a:ext uri="{FF2B5EF4-FFF2-40B4-BE49-F238E27FC236}">
                <a16:creationId xmlns:a16="http://schemas.microsoft.com/office/drawing/2014/main" id="{F778A406-6847-491A-86A0-CA985189F868}"/>
              </a:ext>
            </a:extLst>
          </p:cNvPr>
          <p:cNvSpPr/>
          <p:nvPr/>
        </p:nvSpPr>
        <p:spPr>
          <a:xfrm>
            <a:off x="742506" y="2085110"/>
            <a:ext cx="10155865" cy="369332"/>
          </a:xfrm>
          <a:prstGeom prst="rect">
            <a:avLst/>
          </a:prstGeom>
        </p:spPr>
        <p:txBody>
          <a:bodyPr wrap="square">
            <a:spAutoFit/>
          </a:bodyPr>
          <a:lstStyle/>
          <a:p>
            <a:r>
              <a:rPr lang="lt-LT" dirty="0">
                <a:latin typeface="Arial" panose="020B0604020202020204" pitchFamily="34" charset="0"/>
                <a:ea typeface="Arial Unicode MS"/>
              </a:rPr>
              <a:t>Paspauskite GPAIS portale ant atstovaujamo subjekto pavadinimo, tada  atsidarys subjekto profilis</a:t>
            </a:r>
            <a:endParaRPr lang="lt-LT" dirty="0"/>
          </a:p>
        </p:txBody>
      </p:sp>
      <p:sp>
        <p:nvSpPr>
          <p:cNvPr id="7" name="Stačiakampis 6">
            <a:extLst>
              <a:ext uri="{FF2B5EF4-FFF2-40B4-BE49-F238E27FC236}">
                <a16:creationId xmlns:a16="http://schemas.microsoft.com/office/drawing/2014/main" id="{440ABEDA-F44A-4B38-A90F-0EB89BCC6D3A}"/>
              </a:ext>
            </a:extLst>
          </p:cNvPr>
          <p:cNvSpPr/>
          <p:nvPr/>
        </p:nvSpPr>
        <p:spPr>
          <a:xfrm>
            <a:off x="7017489" y="3241352"/>
            <a:ext cx="1657794" cy="4808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49078485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6F60E98-9F9C-439F-A88E-056DFF8E9F76}"/>
              </a:ext>
            </a:extLst>
          </p:cNvPr>
          <p:cNvSpPr>
            <a:spLocks noGrp="1"/>
          </p:cNvSpPr>
          <p:nvPr>
            <p:ph type="title"/>
          </p:nvPr>
        </p:nvSpPr>
        <p:spPr/>
        <p:txBody>
          <a:bodyPr/>
          <a:lstStyle/>
          <a:p>
            <a:r>
              <a:rPr lang="lt-LT" dirty="0"/>
              <a:t>Vienkartinių </a:t>
            </a:r>
            <a:r>
              <a:rPr lang="lt-LT" dirty="0" err="1"/>
              <a:t>užstatinių</a:t>
            </a:r>
            <a:r>
              <a:rPr lang="lt-LT" dirty="0"/>
              <a:t> pakuočių sąrašo įrašo (pakuotės) tvirtinimas</a:t>
            </a:r>
          </a:p>
        </p:txBody>
      </p:sp>
      <p:pic>
        <p:nvPicPr>
          <p:cNvPr id="7" name="Turinio vietos rezervavimo ženklas 6">
            <a:extLst>
              <a:ext uri="{FF2B5EF4-FFF2-40B4-BE49-F238E27FC236}">
                <a16:creationId xmlns:a16="http://schemas.microsoft.com/office/drawing/2014/main" id="{7A399CD1-279D-49E7-AC5F-D9D0BD3BB0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774809"/>
            <a:ext cx="10515600" cy="3718066"/>
          </a:xfrm>
        </p:spPr>
      </p:pic>
      <p:sp>
        <p:nvSpPr>
          <p:cNvPr id="8" name="Stačiakampis 7">
            <a:extLst>
              <a:ext uri="{FF2B5EF4-FFF2-40B4-BE49-F238E27FC236}">
                <a16:creationId xmlns:a16="http://schemas.microsoft.com/office/drawing/2014/main" id="{463F063A-C7EA-4507-B964-8982E8B541C3}"/>
              </a:ext>
            </a:extLst>
          </p:cNvPr>
          <p:cNvSpPr/>
          <p:nvPr/>
        </p:nvSpPr>
        <p:spPr>
          <a:xfrm>
            <a:off x="381000" y="1786845"/>
            <a:ext cx="10972800" cy="646331"/>
          </a:xfrm>
          <a:prstGeom prst="rect">
            <a:avLst/>
          </a:prstGeom>
        </p:spPr>
        <p:txBody>
          <a:bodyPr wrap="square">
            <a:spAutoFit/>
          </a:bodyPr>
          <a:lstStyle/>
          <a:p>
            <a:r>
              <a:rPr lang="lt-LT" dirty="0">
                <a:latin typeface="Arial" panose="020B0604020202020204" pitchFamily="34" charset="0"/>
                <a:ea typeface="Arial Unicode MS"/>
              </a:rPr>
              <a:t>Ši GPAIS dalis skirta vienkartinės užstatinės </a:t>
            </a:r>
            <a:r>
              <a:rPr lang="tg-Cyrl-TJ" dirty="0">
                <a:latin typeface="Arial" panose="020B0604020202020204" pitchFamily="34" charset="0"/>
                <a:ea typeface="Arial Unicode MS"/>
              </a:rPr>
              <a:t>pakuotės tvirtinimui. Pakuočių sąraše prie pakuočių su būsenomis </a:t>
            </a:r>
            <a:r>
              <a:rPr lang="tg-Cyrl-TJ" b="1" dirty="0">
                <a:latin typeface="Arial" panose="020B0604020202020204" pitchFamily="34" charset="0"/>
                <a:ea typeface="Arial Unicode MS"/>
              </a:rPr>
              <a:t>„Ruošiama“ arba „Anuliuota</a:t>
            </a:r>
            <a:r>
              <a:rPr lang="tg-Cyrl-TJ" dirty="0">
                <a:latin typeface="Arial" panose="020B0604020202020204" pitchFamily="34" charset="0"/>
                <a:ea typeface="Arial Unicode MS"/>
              </a:rPr>
              <a:t>“ yra mygtukas, kurį paspaudus galima patvirtinti pakuotę.</a:t>
            </a:r>
            <a:endParaRPr lang="lt-LT" dirty="0"/>
          </a:p>
        </p:txBody>
      </p:sp>
      <p:sp>
        <p:nvSpPr>
          <p:cNvPr id="9" name="Stačiakampis 8">
            <a:extLst>
              <a:ext uri="{FF2B5EF4-FFF2-40B4-BE49-F238E27FC236}">
                <a16:creationId xmlns:a16="http://schemas.microsoft.com/office/drawing/2014/main" id="{94A925D7-1C8E-46AB-9E8E-13D9708688A8}"/>
              </a:ext>
            </a:extLst>
          </p:cNvPr>
          <p:cNvSpPr/>
          <p:nvPr/>
        </p:nvSpPr>
        <p:spPr>
          <a:xfrm>
            <a:off x="701749" y="6046308"/>
            <a:ext cx="893136"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9">
            <a:extLst>
              <a:ext uri="{FF2B5EF4-FFF2-40B4-BE49-F238E27FC236}">
                <a16:creationId xmlns:a16="http://schemas.microsoft.com/office/drawing/2014/main" id="{39CDBF5D-5A31-4237-80D3-59874CF60B1C}"/>
              </a:ext>
            </a:extLst>
          </p:cNvPr>
          <p:cNvSpPr/>
          <p:nvPr/>
        </p:nvSpPr>
        <p:spPr>
          <a:xfrm>
            <a:off x="10924068" y="5717113"/>
            <a:ext cx="1132366" cy="347042"/>
          </a:xfrm>
          <a:prstGeom prst="wedgeRectCallout">
            <a:avLst>
              <a:gd name="adj1" fmla="val -82914"/>
              <a:gd name="adj2" fmla="val 12582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Tvirtinti</a:t>
            </a:r>
          </a:p>
        </p:txBody>
      </p:sp>
    </p:spTree>
    <p:extLst>
      <p:ext uri="{BB962C8B-B14F-4D97-AF65-F5344CB8AC3E}">
        <p14:creationId xmlns:p14="http://schemas.microsoft.com/office/powerpoint/2010/main" val="7486378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3FC55CF-6121-4676-B793-9246A2022DA4}"/>
              </a:ext>
            </a:extLst>
          </p:cNvPr>
          <p:cNvSpPr>
            <a:spLocks noGrp="1"/>
          </p:cNvSpPr>
          <p:nvPr>
            <p:ph type="title"/>
          </p:nvPr>
        </p:nvSpPr>
        <p:spPr/>
        <p:txBody>
          <a:bodyPr/>
          <a:lstStyle/>
          <a:p>
            <a:r>
              <a:rPr lang="lt-LT" dirty="0"/>
              <a:t>Vienkartinių </a:t>
            </a:r>
            <a:r>
              <a:rPr lang="lt-LT" dirty="0" err="1"/>
              <a:t>užstatinių</a:t>
            </a:r>
            <a:r>
              <a:rPr lang="lt-LT" dirty="0"/>
              <a:t> pakuočių sąrašo įrašo (pakuotės) tvirtinimas</a:t>
            </a:r>
          </a:p>
        </p:txBody>
      </p:sp>
      <p:pic>
        <p:nvPicPr>
          <p:cNvPr id="5" name="Turinio vietos rezervavimo ženklas 4">
            <a:extLst>
              <a:ext uri="{FF2B5EF4-FFF2-40B4-BE49-F238E27FC236}">
                <a16:creationId xmlns:a16="http://schemas.microsoft.com/office/drawing/2014/main" id="{95567EE7-CFA9-4D1B-B242-F88F840EBC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6705" y="1690688"/>
            <a:ext cx="5124450" cy="1809750"/>
          </a:xfrm>
        </p:spPr>
      </p:pic>
      <p:sp>
        <p:nvSpPr>
          <p:cNvPr id="6" name="Stačiakampis 5">
            <a:extLst>
              <a:ext uri="{FF2B5EF4-FFF2-40B4-BE49-F238E27FC236}">
                <a16:creationId xmlns:a16="http://schemas.microsoft.com/office/drawing/2014/main" id="{2A1B396E-755B-47D0-B2A5-CF4B0D90865B}"/>
              </a:ext>
            </a:extLst>
          </p:cNvPr>
          <p:cNvSpPr/>
          <p:nvPr/>
        </p:nvSpPr>
        <p:spPr>
          <a:xfrm>
            <a:off x="591879" y="1819018"/>
            <a:ext cx="6096000" cy="923330"/>
          </a:xfrm>
          <a:prstGeom prst="rect">
            <a:avLst/>
          </a:prstGeom>
        </p:spPr>
        <p:txBody>
          <a:bodyPr>
            <a:spAutoFit/>
          </a:bodyPr>
          <a:lstStyle/>
          <a:p>
            <a:r>
              <a:rPr lang="tg-Cyrl-TJ" dirty="0">
                <a:latin typeface="Arial" panose="020B0604020202020204" pitchFamily="34" charset="0"/>
                <a:ea typeface="Arial Unicode MS"/>
              </a:rPr>
              <a:t>Paspaudus patvirtinimo mygtuką pasirodo patvirtinimo pranešimas, kuriame GPAIS pateikia klausimą </a:t>
            </a:r>
            <a:r>
              <a:rPr lang="lt-LT" dirty="0">
                <a:latin typeface="Arial" panose="020B0604020202020204" pitchFamily="34" charset="0"/>
                <a:ea typeface="Arial Unicode MS"/>
              </a:rPr>
              <a:t>„</a:t>
            </a:r>
            <a:r>
              <a:rPr lang="tg-Cyrl-TJ" dirty="0">
                <a:latin typeface="Arial" panose="020B0604020202020204" pitchFamily="34" charset="0"/>
                <a:ea typeface="Arial Unicode MS"/>
              </a:rPr>
              <a:t>Ar tikrai norite patvirtinti pakuotę?”</a:t>
            </a:r>
            <a:endParaRPr lang="lt-LT" dirty="0"/>
          </a:p>
        </p:txBody>
      </p:sp>
      <p:sp>
        <p:nvSpPr>
          <p:cNvPr id="7" name="Stačiakampis 6">
            <a:extLst>
              <a:ext uri="{FF2B5EF4-FFF2-40B4-BE49-F238E27FC236}">
                <a16:creationId xmlns:a16="http://schemas.microsoft.com/office/drawing/2014/main" id="{D9BCF3DA-ABFF-42A8-990A-9E4ACA0492E0}"/>
              </a:ext>
            </a:extLst>
          </p:cNvPr>
          <p:cNvSpPr/>
          <p:nvPr/>
        </p:nvSpPr>
        <p:spPr>
          <a:xfrm>
            <a:off x="591879" y="2920445"/>
            <a:ext cx="6096000" cy="923330"/>
          </a:xfrm>
          <a:prstGeom prst="rect">
            <a:avLst/>
          </a:prstGeom>
        </p:spPr>
        <p:txBody>
          <a:bodyPr wrap="square">
            <a:spAutoFit/>
          </a:bodyPr>
          <a:lstStyle/>
          <a:p>
            <a:r>
              <a:rPr lang="lt-LT" dirty="0">
                <a:latin typeface="Arial" panose="020B0604020202020204" pitchFamily="34" charset="0"/>
                <a:ea typeface="Arial Unicode MS"/>
              </a:rPr>
              <a:t>Norėdami patvirtinti pakuotę paspauskite mygtuką </a:t>
            </a:r>
            <a:r>
              <a:rPr lang="lt-LT" b="1" dirty="0">
                <a:latin typeface="Arial" panose="020B0604020202020204" pitchFamily="34" charset="0"/>
                <a:ea typeface="Arial Unicode MS"/>
              </a:rPr>
              <a:t>[Patvirtinti]</a:t>
            </a:r>
            <a:r>
              <a:rPr lang="lt-LT" dirty="0">
                <a:latin typeface="Arial" panose="020B0604020202020204" pitchFamily="34" charset="0"/>
                <a:ea typeface="Arial Unicode MS"/>
              </a:rPr>
              <a:t>. Pakuotė patvirtinama ir jos būsena pasikeičia į „Patvirtinta“.</a:t>
            </a:r>
            <a:endParaRPr lang="lt-LT" dirty="0"/>
          </a:p>
        </p:txBody>
      </p:sp>
      <p:sp>
        <p:nvSpPr>
          <p:cNvPr id="8" name="Stačiakampis 7">
            <a:extLst>
              <a:ext uri="{FF2B5EF4-FFF2-40B4-BE49-F238E27FC236}">
                <a16:creationId xmlns:a16="http://schemas.microsoft.com/office/drawing/2014/main" id="{6CF895E6-8E37-4E72-8CAA-0631F03C9CCE}"/>
              </a:ext>
            </a:extLst>
          </p:cNvPr>
          <p:cNvSpPr/>
          <p:nvPr/>
        </p:nvSpPr>
        <p:spPr>
          <a:xfrm>
            <a:off x="0" y="4220044"/>
            <a:ext cx="12046688" cy="1477328"/>
          </a:xfrm>
          <a:prstGeom prst="rect">
            <a:avLst/>
          </a:prstGeom>
        </p:spPr>
        <p:txBody>
          <a:bodyPr wrap="square">
            <a:spAutoFit/>
          </a:bodyPr>
          <a:lstStyle/>
          <a:p>
            <a:pPr marL="540385" algn="just">
              <a:spcBef>
                <a:spcPts val="1200"/>
              </a:spcBef>
              <a:spcAft>
                <a:spcPts val="0"/>
              </a:spcAft>
            </a:pPr>
            <a:r>
              <a:rPr lang="lt-LT" b="1" dirty="0">
                <a:latin typeface="Arial" panose="020B0604020202020204" pitchFamily="34" charset="0"/>
                <a:ea typeface="Arial Unicode MS"/>
              </a:rPr>
              <a:t>PASTABA. GI sudarydamas prekinių vienetų sąrašą norėdamas nurodyti prekinio vieneto </a:t>
            </a:r>
            <a:r>
              <a:rPr lang="lt-LT" b="1" dirty="0" err="1">
                <a:latin typeface="Arial" panose="020B0604020202020204" pitchFamily="34" charset="0"/>
                <a:ea typeface="Arial Unicode MS"/>
              </a:rPr>
              <a:t>užstatinę</a:t>
            </a:r>
            <a:r>
              <a:rPr lang="lt-LT" b="1" dirty="0">
                <a:latin typeface="Arial" panose="020B0604020202020204" pitchFamily="34" charset="0"/>
                <a:ea typeface="Arial Unicode MS"/>
              </a:rPr>
              <a:t> vienkartinę pakuotę renkasi iš užstato administratoriaus sudaryto vienkartinių </a:t>
            </a:r>
            <a:r>
              <a:rPr lang="lt-LT" b="1" dirty="0" err="1">
                <a:latin typeface="Arial" panose="020B0604020202020204" pitchFamily="34" charset="0"/>
                <a:ea typeface="Arial Unicode MS"/>
              </a:rPr>
              <a:t>užstatinių</a:t>
            </a:r>
            <a:r>
              <a:rPr lang="lt-LT" b="1" dirty="0">
                <a:latin typeface="Arial" panose="020B0604020202020204" pitchFamily="34" charset="0"/>
                <a:ea typeface="Arial Unicode MS"/>
              </a:rPr>
              <a:t> pakuočių sąrašo, t. y. užstato administratorius pirmiau įtraukia pakuotę į sąrašą ir tik po to GI gali ją naudoti apskaitoje.</a:t>
            </a:r>
            <a:r>
              <a:rPr lang="lt-LT" dirty="0">
                <a:latin typeface="Arial" panose="020B0604020202020204" pitchFamily="34" charset="0"/>
                <a:ea typeface="Arial Unicode MS"/>
              </a:rPr>
              <a:t> </a:t>
            </a:r>
            <a:r>
              <a:rPr lang="tg-Cyrl-TJ" b="1" dirty="0">
                <a:latin typeface="Arial" panose="020B0604020202020204" pitchFamily="34" charset="0"/>
                <a:ea typeface="Arial Unicode MS"/>
              </a:rPr>
              <a:t>Pavedimo davėjai gali naudoti tik tokias vienkartines užstatines pakuotes, kurių būsena yra „Patvirtinta“.</a:t>
            </a:r>
            <a:endParaRPr lang="lt-LT" dirty="0">
              <a:latin typeface="Arial" panose="020B0604020202020204" pitchFamily="34" charset="0"/>
              <a:ea typeface="Arial Unicode MS"/>
            </a:endParaRPr>
          </a:p>
        </p:txBody>
      </p:sp>
      <p:sp>
        <p:nvSpPr>
          <p:cNvPr id="9" name="Stačiakampis 8">
            <a:extLst>
              <a:ext uri="{FF2B5EF4-FFF2-40B4-BE49-F238E27FC236}">
                <a16:creationId xmlns:a16="http://schemas.microsoft.com/office/drawing/2014/main" id="{7888F968-EB8D-4459-8BE2-A19B89A5C2BA}"/>
              </a:ext>
            </a:extLst>
          </p:cNvPr>
          <p:cNvSpPr/>
          <p:nvPr/>
        </p:nvSpPr>
        <p:spPr>
          <a:xfrm>
            <a:off x="7814929" y="2935543"/>
            <a:ext cx="935665"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9">
            <a:extLst>
              <a:ext uri="{FF2B5EF4-FFF2-40B4-BE49-F238E27FC236}">
                <a16:creationId xmlns:a16="http://schemas.microsoft.com/office/drawing/2014/main" id="{83EBB089-7348-4474-A094-D7A7916F0CB5}"/>
              </a:ext>
            </a:extLst>
          </p:cNvPr>
          <p:cNvSpPr/>
          <p:nvPr/>
        </p:nvSpPr>
        <p:spPr>
          <a:xfrm>
            <a:off x="9084635" y="2646265"/>
            <a:ext cx="1132366" cy="347042"/>
          </a:xfrm>
          <a:prstGeom prst="wedgeRectCallout">
            <a:avLst>
              <a:gd name="adj1" fmla="val -82914"/>
              <a:gd name="adj2" fmla="val 12582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Patvirtinti</a:t>
            </a:r>
          </a:p>
        </p:txBody>
      </p:sp>
    </p:spTree>
    <p:extLst>
      <p:ext uri="{BB962C8B-B14F-4D97-AF65-F5344CB8AC3E}">
        <p14:creationId xmlns:p14="http://schemas.microsoft.com/office/powerpoint/2010/main" val="37251189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B9260A4-41C5-4A3D-8A0F-9223E69F2698}"/>
              </a:ext>
            </a:extLst>
          </p:cNvPr>
          <p:cNvSpPr>
            <a:spLocks noGrp="1"/>
          </p:cNvSpPr>
          <p:nvPr>
            <p:ph type="title"/>
          </p:nvPr>
        </p:nvSpPr>
        <p:spPr/>
        <p:txBody>
          <a:bodyPr/>
          <a:lstStyle/>
          <a:p>
            <a:r>
              <a:rPr lang="lt-LT" dirty="0"/>
              <a:t>Vienkartinių </a:t>
            </a:r>
            <a:r>
              <a:rPr lang="lt-LT" dirty="0" err="1"/>
              <a:t>užstatinių</a:t>
            </a:r>
            <a:r>
              <a:rPr lang="lt-LT" dirty="0"/>
              <a:t> pakuočių sąrašo įrašo (pakuotės) šalinimas</a:t>
            </a:r>
          </a:p>
        </p:txBody>
      </p:sp>
      <p:pic>
        <p:nvPicPr>
          <p:cNvPr id="5" name="Turinio vietos rezervavimo ženklas 4">
            <a:extLst>
              <a:ext uri="{FF2B5EF4-FFF2-40B4-BE49-F238E27FC236}">
                <a16:creationId xmlns:a16="http://schemas.microsoft.com/office/drawing/2014/main" id="{7628593A-4A72-4720-8D76-AFF4C511B6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204" y="3186546"/>
            <a:ext cx="10515600" cy="3671454"/>
          </a:xfrm>
        </p:spPr>
      </p:pic>
      <p:sp>
        <p:nvSpPr>
          <p:cNvPr id="6" name="Stačiakampis 5">
            <a:extLst>
              <a:ext uri="{FF2B5EF4-FFF2-40B4-BE49-F238E27FC236}">
                <a16:creationId xmlns:a16="http://schemas.microsoft.com/office/drawing/2014/main" id="{E2232E88-8321-473E-BDB4-F139960E699F}"/>
              </a:ext>
            </a:extLst>
          </p:cNvPr>
          <p:cNvSpPr/>
          <p:nvPr/>
        </p:nvSpPr>
        <p:spPr>
          <a:xfrm>
            <a:off x="838200" y="1891876"/>
            <a:ext cx="10515600" cy="923330"/>
          </a:xfrm>
          <a:prstGeom prst="rect">
            <a:avLst/>
          </a:prstGeom>
        </p:spPr>
        <p:txBody>
          <a:bodyPr wrap="square">
            <a:spAutoFit/>
          </a:bodyPr>
          <a:lstStyle/>
          <a:p>
            <a:r>
              <a:rPr lang="lt-LT" dirty="0">
                <a:latin typeface="Arial" panose="020B0604020202020204" pitchFamily="34" charset="0"/>
                <a:ea typeface="Arial Unicode MS"/>
              </a:rPr>
              <a:t>Šis GPAIS funkcionalumas skirtas vienkartinės užstatinės pakuotės pašalinimui iš pakuočių sąrašo. Pakuočių sąraše prie pakuotės yra mygtukas, kurį paspaudus bus pašalinama pakuotė iš pakuočių sąrašo. Šalinti galima tik tas pakuotes, kurių būsena </a:t>
            </a:r>
            <a:r>
              <a:rPr lang="lt-LT" b="1" dirty="0">
                <a:latin typeface="Arial" panose="020B0604020202020204" pitchFamily="34" charset="0"/>
                <a:ea typeface="Arial Unicode MS"/>
              </a:rPr>
              <a:t>„Ruošiama“</a:t>
            </a:r>
            <a:r>
              <a:rPr lang="lt-LT" dirty="0">
                <a:latin typeface="Arial" panose="020B0604020202020204" pitchFamily="34" charset="0"/>
                <a:ea typeface="Arial Unicode MS"/>
              </a:rPr>
              <a:t>.</a:t>
            </a:r>
            <a:endParaRPr lang="lt-LT" dirty="0"/>
          </a:p>
        </p:txBody>
      </p:sp>
      <p:sp>
        <p:nvSpPr>
          <p:cNvPr id="7" name="Kalbos debesėlis: stačiakampis 6">
            <a:extLst>
              <a:ext uri="{FF2B5EF4-FFF2-40B4-BE49-F238E27FC236}">
                <a16:creationId xmlns:a16="http://schemas.microsoft.com/office/drawing/2014/main" id="{9F259AF7-8137-4E1E-978E-F0876363758F}"/>
              </a:ext>
            </a:extLst>
          </p:cNvPr>
          <p:cNvSpPr/>
          <p:nvPr/>
        </p:nvSpPr>
        <p:spPr>
          <a:xfrm>
            <a:off x="10787617" y="5570218"/>
            <a:ext cx="1132366" cy="347042"/>
          </a:xfrm>
          <a:prstGeom prst="wedgeRectCallout">
            <a:avLst>
              <a:gd name="adj1" fmla="val -82914"/>
              <a:gd name="adj2" fmla="val 12582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Šalinti</a:t>
            </a:r>
          </a:p>
        </p:txBody>
      </p:sp>
      <p:sp>
        <p:nvSpPr>
          <p:cNvPr id="8" name="Stačiakampis 7">
            <a:extLst>
              <a:ext uri="{FF2B5EF4-FFF2-40B4-BE49-F238E27FC236}">
                <a16:creationId xmlns:a16="http://schemas.microsoft.com/office/drawing/2014/main" id="{820663AE-26B0-4076-9AC3-A7F15DE4336B}"/>
              </a:ext>
            </a:extLst>
          </p:cNvPr>
          <p:cNvSpPr/>
          <p:nvPr/>
        </p:nvSpPr>
        <p:spPr>
          <a:xfrm>
            <a:off x="595422" y="6046308"/>
            <a:ext cx="935665"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83139491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9523C58-180A-4300-8A23-B9320A9A777C}"/>
              </a:ext>
            </a:extLst>
          </p:cNvPr>
          <p:cNvSpPr>
            <a:spLocks noGrp="1"/>
          </p:cNvSpPr>
          <p:nvPr>
            <p:ph type="title"/>
          </p:nvPr>
        </p:nvSpPr>
        <p:spPr/>
        <p:txBody>
          <a:bodyPr/>
          <a:lstStyle/>
          <a:p>
            <a:r>
              <a:rPr lang="lt-LT" dirty="0"/>
              <a:t>Vienkartinių </a:t>
            </a:r>
            <a:r>
              <a:rPr lang="lt-LT" dirty="0" err="1"/>
              <a:t>užstatinių</a:t>
            </a:r>
            <a:r>
              <a:rPr lang="lt-LT" dirty="0"/>
              <a:t> pakuočių sąrašo įrašo (pakuotės) šalinimas</a:t>
            </a:r>
          </a:p>
        </p:txBody>
      </p:sp>
      <p:pic>
        <p:nvPicPr>
          <p:cNvPr id="5" name="Turinio vietos rezervavimo ženklas 4">
            <a:extLst>
              <a:ext uri="{FF2B5EF4-FFF2-40B4-BE49-F238E27FC236}">
                <a16:creationId xmlns:a16="http://schemas.microsoft.com/office/drawing/2014/main" id="{D3246281-7327-4E17-8E18-396D7B48A2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9905" y="1946995"/>
            <a:ext cx="5105400" cy="1790700"/>
          </a:xfrm>
        </p:spPr>
      </p:pic>
      <p:sp>
        <p:nvSpPr>
          <p:cNvPr id="6" name="Stačiakampis 5">
            <a:extLst>
              <a:ext uri="{FF2B5EF4-FFF2-40B4-BE49-F238E27FC236}">
                <a16:creationId xmlns:a16="http://schemas.microsoft.com/office/drawing/2014/main" id="{C0F49C57-8775-441C-8F4C-26B7DBBE523F}"/>
              </a:ext>
            </a:extLst>
          </p:cNvPr>
          <p:cNvSpPr/>
          <p:nvPr/>
        </p:nvSpPr>
        <p:spPr>
          <a:xfrm>
            <a:off x="583905" y="1946995"/>
            <a:ext cx="6096000" cy="923330"/>
          </a:xfrm>
          <a:prstGeom prst="rect">
            <a:avLst/>
          </a:prstGeom>
        </p:spPr>
        <p:txBody>
          <a:bodyPr>
            <a:spAutoFit/>
          </a:bodyPr>
          <a:lstStyle/>
          <a:p>
            <a:r>
              <a:rPr lang="tg-Cyrl-TJ" dirty="0">
                <a:latin typeface="Arial" panose="020B0604020202020204" pitchFamily="34" charset="0"/>
                <a:ea typeface="Arial Unicode MS"/>
              </a:rPr>
              <a:t>Paspaudus </a:t>
            </a:r>
            <a:r>
              <a:rPr lang="lt-LT" dirty="0">
                <a:latin typeface="Arial" panose="020B0604020202020204" pitchFamily="34" charset="0"/>
                <a:ea typeface="Arial Unicode MS"/>
              </a:rPr>
              <a:t>pašalinimo</a:t>
            </a:r>
            <a:r>
              <a:rPr lang="tg-Cyrl-TJ" dirty="0">
                <a:latin typeface="Arial" panose="020B0604020202020204" pitchFamily="34" charset="0"/>
                <a:ea typeface="Arial Unicode MS"/>
              </a:rPr>
              <a:t> mygtuką pasirodo </a:t>
            </a:r>
            <a:r>
              <a:rPr lang="lt-LT" dirty="0">
                <a:latin typeface="Arial" panose="020B0604020202020204" pitchFamily="34" charset="0"/>
                <a:ea typeface="Arial Unicode MS"/>
              </a:rPr>
              <a:t>pakuotės šalinimo</a:t>
            </a:r>
            <a:r>
              <a:rPr lang="tg-Cyrl-TJ" dirty="0">
                <a:latin typeface="Arial" panose="020B0604020202020204" pitchFamily="34" charset="0"/>
                <a:ea typeface="Arial Unicode MS"/>
              </a:rPr>
              <a:t> pranešimas, kuriame GPAIS pateikia klausimą </a:t>
            </a:r>
            <a:r>
              <a:rPr lang="lt-LT" dirty="0">
                <a:latin typeface="Arial" panose="020B0604020202020204" pitchFamily="34" charset="0"/>
                <a:ea typeface="Arial Unicode MS"/>
              </a:rPr>
              <a:t>„</a:t>
            </a:r>
            <a:r>
              <a:rPr lang="tg-Cyrl-TJ" dirty="0">
                <a:latin typeface="Arial" panose="020B0604020202020204" pitchFamily="34" charset="0"/>
                <a:ea typeface="Arial Unicode MS"/>
              </a:rPr>
              <a:t>Ar tikrai norite </a:t>
            </a:r>
            <a:r>
              <a:rPr lang="lt-LT" dirty="0">
                <a:latin typeface="Arial" panose="020B0604020202020204" pitchFamily="34" charset="0"/>
                <a:ea typeface="Arial Unicode MS"/>
              </a:rPr>
              <a:t>pašalinti</a:t>
            </a:r>
            <a:r>
              <a:rPr lang="tg-Cyrl-TJ" dirty="0">
                <a:latin typeface="Arial" panose="020B0604020202020204" pitchFamily="34" charset="0"/>
                <a:ea typeface="Arial Unicode MS"/>
              </a:rPr>
              <a:t> pakuotę?”</a:t>
            </a:r>
            <a:endParaRPr lang="lt-LT" dirty="0"/>
          </a:p>
        </p:txBody>
      </p:sp>
      <p:sp>
        <p:nvSpPr>
          <p:cNvPr id="7" name="Stačiakampis 6">
            <a:extLst>
              <a:ext uri="{FF2B5EF4-FFF2-40B4-BE49-F238E27FC236}">
                <a16:creationId xmlns:a16="http://schemas.microsoft.com/office/drawing/2014/main" id="{F3A64B7C-C44C-4184-B301-0772CC8E94C5}"/>
              </a:ext>
            </a:extLst>
          </p:cNvPr>
          <p:cNvSpPr/>
          <p:nvPr/>
        </p:nvSpPr>
        <p:spPr>
          <a:xfrm>
            <a:off x="583905" y="3091364"/>
            <a:ext cx="6096000" cy="646331"/>
          </a:xfrm>
          <a:prstGeom prst="rect">
            <a:avLst/>
          </a:prstGeom>
        </p:spPr>
        <p:txBody>
          <a:bodyPr>
            <a:spAutoFit/>
          </a:bodyPr>
          <a:lstStyle/>
          <a:p>
            <a:r>
              <a:rPr lang="lt-LT" dirty="0">
                <a:latin typeface="Arial" panose="020B0604020202020204" pitchFamily="34" charset="0"/>
                <a:ea typeface="Arial Unicode MS"/>
              </a:rPr>
              <a:t>Norėdami pašalinti pakuotę paspauskite mygtuką </a:t>
            </a:r>
            <a:r>
              <a:rPr lang="lt-LT" b="1" dirty="0">
                <a:latin typeface="Arial" panose="020B0604020202020204" pitchFamily="34" charset="0"/>
                <a:ea typeface="Arial Unicode MS"/>
              </a:rPr>
              <a:t>[Pašalinti]</a:t>
            </a:r>
            <a:r>
              <a:rPr lang="lt-LT" dirty="0">
                <a:latin typeface="Arial" panose="020B0604020202020204" pitchFamily="34" charset="0"/>
                <a:ea typeface="Arial Unicode MS"/>
              </a:rPr>
              <a:t>. Pakuotė pašalinama iš GPAIS.</a:t>
            </a:r>
            <a:endParaRPr lang="lt-LT" dirty="0"/>
          </a:p>
        </p:txBody>
      </p:sp>
      <p:sp>
        <p:nvSpPr>
          <p:cNvPr id="8" name="Stačiakampis 7">
            <a:extLst>
              <a:ext uri="{FF2B5EF4-FFF2-40B4-BE49-F238E27FC236}">
                <a16:creationId xmlns:a16="http://schemas.microsoft.com/office/drawing/2014/main" id="{2B99739D-5175-480F-8EE5-6EF4AF0330CE}"/>
              </a:ext>
            </a:extLst>
          </p:cNvPr>
          <p:cNvSpPr/>
          <p:nvPr/>
        </p:nvSpPr>
        <p:spPr>
          <a:xfrm>
            <a:off x="7655440" y="3191245"/>
            <a:ext cx="935665"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99EC8056-DD4B-4CD2-A455-C94732D590F1}"/>
              </a:ext>
            </a:extLst>
          </p:cNvPr>
          <p:cNvSpPr/>
          <p:nvPr/>
        </p:nvSpPr>
        <p:spPr>
          <a:xfrm>
            <a:off x="9055839" y="3017724"/>
            <a:ext cx="1132366" cy="347042"/>
          </a:xfrm>
          <a:prstGeom prst="wedgeRectCallout">
            <a:avLst>
              <a:gd name="adj1" fmla="val -94182"/>
              <a:gd name="adj2" fmla="val 70678"/>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Pašalinti</a:t>
            </a:r>
          </a:p>
        </p:txBody>
      </p:sp>
    </p:spTree>
    <p:extLst>
      <p:ext uri="{BB962C8B-B14F-4D97-AF65-F5344CB8AC3E}">
        <p14:creationId xmlns:p14="http://schemas.microsoft.com/office/powerpoint/2010/main" val="66738861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E436EC2-400D-4094-8BF8-784C9779B1EA}"/>
              </a:ext>
            </a:extLst>
          </p:cNvPr>
          <p:cNvSpPr>
            <a:spLocks noGrp="1"/>
          </p:cNvSpPr>
          <p:nvPr>
            <p:ph type="title"/>
          </p:nvPr>
        </p:nvSpPr>
        <p:spPr/>
        <p:txBody>
          <a:bodyPr/>
          <a:lstStyle/>
          <a:p>
            <a:r>
              <a:rPr lang="lt-LT" dirty="0"/>
              <a:t>Vienkartinių </a:t>
            </a:r>
            <a:r>
              <a:rPr lang="lt-LT" dirty="0" err="1"/>
              <a:t>užstatinių</a:t>
            </a:r>
            <a:r>
              <a:rPr lang="lt-LT" dirty="0"/>
              <a:t> pakuočių sąrašo įrašo (pakuotės) išbraukimas iš sąrašo</a:t>
            </a:r>
          </a:p>
        </p:txBody>
      </p:sp>
      <p:pic>
        <p:nvPicPr>
          <p:cNvPr id="11" name="Turinio vietos rezervavimo ženklas 10">
            <a:extLst>
              <a:ext uri="{FF2B5EF4-FFF2-40B4-BE49-F238E27FC236}">
                <a16:creationId xmlns:a16="http://schemas.microsoft.com/office/drawing/2014/main" id="{3B33E1E2-D8C0-4879-9CFE-343E571FA1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162" y="2908304"/>
            <a:ext cx="10515600" cy="3695801"/>
          </a:xfrm>
        </p:spPr>
      </p:pic>
      <p:pic>
        <p:nvPicPr>
          <p:cNvPr id="4100" name="Picture 3203">
            <a:extLst>
              <a:ext uri="{FF2B5EF4-FFF2-40B4-BE49-F238E27FC236}">
                <a16:creationId xmlns:a16="http://schemas.microsoft.com/office/drawing/2014/main" id="{F65B4AA5-59AE-4620-84F2-C65F9EDDA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825" cy="133350"/>
          </a:xfrm>
          <a:prstGeom prst="rect">
            <a:avLst/>
          </a:prstGeom>
          <a:noFill/>
          <a:extLst>
            <a:ext uri="{909E8E84-426E-40DD-AFC4-6F175D3DCCD1}">
              <a14:hiddenFill xmlns:a14="http://schemas.microsoft.com/office/drawing/2010/main">
                <a:solidFill>
                  <a:srgbClr val="FFFFFF"/>
                </a:solidFill>
              </a14:hiddenFill>
            </a:ext>
          </a:extLst>
        </p:spPr>
      </p:pic>
      <p:sp>
        <p:nvSpPr>
          <p:cNvPr id="16" name="Stačiakampis 15">
            <a:extLst>
              <a:ext uri="{FF2B5EF4-FFF2-40B4-BE49-F238E27FC236}">
                <a16:creationId xmlns:a16="http://schemas.microsoft.com/office/drawing/2014/main" id="{17485101-4187-4079-869E-C670EA4549DC}"/>
              </a:ext>
            </a:extLst>
          </p:cNvPr>
          <p:cNvSpPr/>
          <p:nvPr/>
        </p:nvSpPr>
        <p:spPr>
          <a:xfrm>
            <a:off x="434162" y="1690688"/>
            <a:ext cx="11235324" cy="1200329"/>
          </a:xfrm>
          <a:prstGeom prst="rect">
            <a:avLst/>
          </a:prstGeom>
        </p:spPr>
        <p:txBody>
          <a:bodyPr wrap="square">
            <a:spAutoFit/>
          </a:bodyPr>
          <a:lstStyle/>
          <a:p>
            <a:r>
              <a:rPr lang="lt-LT" dirty="0">
                <a:latin typeface="Arial" panose="020B0604020202020204" pitchFamily="34" charset="0"/>
                <a:ea typeface="Arial Unicode MS"/>
              </a:rPr>
              <a:t>Šis GPAIS funkcionalumas skirtas vienkartinės užstatinės pakuotės išbraukimui iš sąrašo. Išbraukti pakuotę iš sąrašo galima tik tada, jeigu pakuotės būsena yra </a:t>
            </a:r>
            <a:r>
              <a:rPr lang="lt-LT" b="1" dirty="0">
                <a:latin typeface="Arial" panose="020B0604020202020204" pitchFamily="34" charset="0"/>
                <a:ea typeface="Arial Unicode MS"/>
              </a:rPr>
              <a:t>„Patvirtinta"</a:t>
            </a:r>
            <a:r>
              <a:rPr lang="lt-LT" dirty="0">
                <a:latin typeface="Arial" panose="020B0604020202020204" pitchFamily="34" charset="0"/>
                <a:ea typeface="Arial Unicode MS"/>
              </a:rPr>
              <a:t>. Jeigu patvirtintą ir galimai GI naudojamą vienkartinę </a:t>
            </a:r>
            <a:r>
              <a:rPr lang="lt-LT" dirty="0" err="1">
                <a:latin typeface="Arial" panose="020B0604020202020204" pitchFamily="34" charset="0"/>
                <a:ea typeface="Arial Unicode MS"/>
              </a:rPr>
              <a:t>užstatinę</a:t>
            </a:r>
            <a:r>
              <a:rPr lang="lt-LT" dirty="0">
                <a:latin typeface="Arial" panose="020B0604020202020204" pitchFamily="34" charset="0"/>
                <a:ea typeface="Arial Unicode MS"/>
              </a:rPr>
              <a:t> pakuotę norite išbraukti iš sąrašo, tai galite padaryti paspaudę mygtuką  ir atsidariusioje išbraukimo iš sąrašo formoje nurodydami išbraukimo iš sąrašo datą.</a:t>
            </a:r>
            <a:endParaRPr lang="lt-LT" dirty="0"/>
          </a:p>
        </p:txBody>
      </p:sp>
      <p:sp>
        <p:nvSpPr>
          <p:cNvPr id="19" name="Stačiakampis 18">
            <a:extLst>
              <a:ext uri="{FF2B5EF4-FFF2-40B4-BE49-F238E27FC236}">
                <a16:creationId xmlns:a16="http://schemas.microsoft.com/office/drawing/2014/main" id="{3555011A-B607-4A98-9FBA-6E1A3170D303}"/>
              </a:ext>
            </a:extLst>
          </p:cNvPr>
          <p:cNvSpPr/>
          <p:nvPr/>
        </p:nvSpPr>
        <p:spPr>
          <a:xfrm>
            <a:off x="9930808" y="5721795"/>
            <a:ext cx="414672"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70087015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E436EC2-400D-4094-8BF8-784C9779B1EA}"/>
              </a:ext>
            </a:extLst>
          </p:cNvPr>
          <p:cNvSpPr>
            <a:spLocks noGrp="1"/>
          </p:cNvSpPr>
          <p:nvPr>
            <p:ph type="title"/>
          </p:nvPr>
        </p:nvSpPr>
        <p:spPr/>
        <p:txBody>
          <a:bodyPr/>
          <a:lstStyle/>
          <a:p>
            <a:r>
              <a:rPr lang="lt-LT" dirty="0"/>
              <a:t>Vienkartinių </a:t>
            </a:r>
            <a:r>
              <a:rPr lang="lt-LT" dirty="0" err="1"/>
              <a:t>užstatinių</a:t>
            </a:r>
            <a:r>
              <a:rPr lang="lt-LT" dirty="0"/>
              <a:t> pakuočių sąrašo įrašo (pakuotės) anuliavimas</a:t>
            </a:r>
          </a:p>
        </p:txBody>
      </p:sp>
      <p:pic>
        <p:nvPicPr>
          <p:cNvPr id="5" name="Turinio vietos rezervavimo ženklas 4">
            <a:extLst>
              <a:ext uri="{FF2B5EF4-FFF2-40B4-BE49-F238E27FC236}">
                <a16:creationId xmlns:a16="http://schemas.microsoft.com/office/drawing/2014/main" id="{9E6D6E3C-04B6-4D23-AB6A-CDC6F4FAE9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100" y="2618490"/>
            <a:ext cx="10515600" cy="3718066"/>
          </a:xfrm>
        </p:spPr>
      </p:pic>
      <p:sp>
        <p:nvSpPr>
          <p:cNvPr id="6" name="Stačiakampis 5">
            <a:extLst>
              <a:ext uri="{FF2B5EF4-FFF2-40B4-BE49-F238E27FC236}">
                <a16:creationId xmlns:a16="http://schemas.microsoft.com/office/drawing/2014/main" id="{5CD93AEC-EFA0-4A1B-AF7E-542A8002414D}"/>
              </a:ext>
            </a:extLst>
          </p:cNvPr>
          <p:cNvSpPr/>
          <p:nvPr/>
        </p:nvSpPr>
        <p:spPr>
          <a:xfrm>
            <a:off x="838200" y="5493184"/>
            <a:ext cx="935665"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6">
            <a:extLst>
              <a:ext uri="{FF2B5EF4-FFF2-40B4-BE49-F238E27FC236}">
                <a16:creationId xmlns:a16="http://schemas.microsoft.com/office/drawing/2014/main" id="{FEFFC4D0-371C-4A15-A7E1-9B58964A3E88}"/>
              </a:ext>
            </a:extLst>
          </p:cNvPr>
          <p:cNvSpPr/>
          <p:nvPr/>
        </p:nvSpPr>
        <p:spPr>
          <a:xfrm>
            <a:off x="11004700" y="5592709"/>
            <a:ext cx="1132366" cy="347042"/>
          </a:xfrm>
          <a:prstGeom prst="wedgeRectCallout">
            <a:avLst>
              <a:gd name="adj1" fmla="val -81975"/>
              <a:gd name="adj2" fmla="val 21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Anuliuoti</a:t>
            </a:r>
          </a:p>
        </p:txBody>
      </p:sp>
      <p:sp>
        <p:nvSpPr>
          <p:cNvPr id="3" name="Stačiakampis 2">
            <a:extLst>
              <a:ext uri="{FF2B5EF4-FFF2-40B4-BE49-F238E27FC236}">
                <a16:creationId xmlns:a16="http://schemas.microsoft.com/office/drawing/2014/main" id="{52B1EA16-4DA8-4E69-95B8-F650B6AB422B}"/>
              </a:ext>
            </a:extLst>
          </p:cNvPr>
          <p:cNvSpPr/>
          <p:nvPr/>
        </p:nvSpPr>
        <p:spPr>
          <a:xfrm>
            <a:off x="606053" y="1605176"/>
            <a:ext cx="10600662" cy="923330"/>
          </a:xfrm>
          <a:prstGeom prst="rect">
            <a:avLst/>
          </a:prstGeom>
        </p:spPr>
        <p:txBody>
          <a:bodyPr wrap="square">
            <a:spAutoFit/>
          </a:bodyPr>
          <a:lstStyle/>
          <a:p>
            <a:r>
              <a:rPr lang="lt-LT" dirty="0">
                <a:latin typeface="Arial" panose="020B0604020202020204" pitchFamily="34" charset="0"/>
                <a:ea typeface="Arial Unicode MS"/>
              </a:rPr>
              <a:t>Šis GPAIS funkcionalumas skirtas vienkartinės užstatinės pakuotės anuliavimui. Anuliuoti pakuotę galima tik tada, jeigu jos būsena </a:t>
            </a:r>
            <a:r>
              <a:rPr lang="lt-LT" b="1" dirty="0">
                <a:latin typeface="Arial" panose="020B0604020202020204" pitchFamily="34" charset="0"/>
                <a:ea typeface="Arial Unicode MS"/>
              </a:rPr>
              <a:t>„Patvirtinta“</a:t>
            </a:r>
            <a:r>
              <a:rPr lang="lt-LT" dirty="0">
                <a:latin typeface="Arial" panose="020B0604020202020204" pitchFamily="34" charset="0"/>
                <a:ea typeface="Arial Unicode MS"/>
              </a:rPr>
              <a:t>. Prie pakuotės kuri turi būseną „Patvirtinta“ yra mygtukas, kurį paspaudus galima anuliuoti pakuotę.</a:t>
            </a:r>
            <a:endParaRPr lang="lt-LT" dirty="0"/>
          </a:p>
        </p:txBody>
      </p:sp>
    </p:spTree>
    <p:extLst>
      <p:ext uri="{BB962C8B-B14F-4D97-AF65-F5344CB8AC3E}">
        <p14:creationId xmlns:p14="http://schemas.microsoft.com/office/powerpoint/2010/main" val="259633004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F32F59B-A13F-4262-A7C4-65C87BA6EA59}"/>
              </a:ext>
            </a:extLst>
          </p:cNvPr>
          <p:cNvSpPr>
            <a:spLocks noGrp="1"/>
          </p:cNvSpPr>
          <p:nvPr>
            <p:ph type="title"/>
          </p:nvPr>
        </p:nvSpPr>
        <p:spPr/>
        <p:txBody>
          <a:bodyPr/>
          <a:lstStyle/>
          <a:p>
            <a:r>
              <a:rPr lang="lt-LT" dirty="0"/>
              <a:t>Vienkartinių </a:t>
            </a:r>
            <a:r>
              <a:rPr lang="lt-LT" dirty="0" err="1"/>
              <a:t>užstatinių</a:t>
            </a:r>
            <a:r>
              <a:rPr lang="lt-LT" dirty="0"/>
              <a:t> pakuočių sąrašo įrašo (pakuotės) anuliavimas</a:t>
            </a:r>
          </a:p>
        </p:txBody>
      </p:sp>
      <p:pic>
        <p:nvPicPr>
          <p:cNvPr id="5" name="Turinio vietos rezervavimo ženklas 4">
            <a:extLst>
              <a:ext uri="{FF2B5EF4-FFF2-40B4-BE49-F238E27FC236}">
                <a16:creationId xmlns:a16="http://schemas.microsoft.com/office/drawing/2014/main" id="{539EF646-19DF-4B4A-BD55-F488EECDA7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31960" y="1883200"/>
            <a:ext cx="5086350" cy="1790700"/>
          </a:xfrm>
        </p:spPr>
      </p:pic>
      <p:sp>
        <p:nvSpPr>
          <p:cNvPr id="6" name="Stačiakampis 5">
            <a:extLst>
              <a:ext uri="{FF2B5EF4-FFF2-40B4-BE49-F238E27FC236}">
                <a16:creationId xmlns:a16="http://schemas.microsoft.com/office/drawing/2014/main" id="{D7FCAB7E-83E3-4D4D-BC14-8859CE44A5C3}"/>
              </a:ext>
            </a:extLst>
          </p:cNvPr>
          <p:cNvSpPr/>
          <p:nvPr/>
        </p:nvSpPr>
        <p:spPr>
          <a:xfrm>
            <a:off x="838200" y="1883200"/>
            <a:ext cx="5711456" cy="923330"/>
          </a:xfrm>
          <a:prstGeom prst="rect">
            <a:avLst/>
          </a:prstGeom>
        </p:spPr>
        <p:txBody>
          <a:bodyPr wrap="square">
            <a:spAutoFit/>
          </a:bodyPr>
          <a:lstStyle/>
          <a:p>
            <a:r>
              <a:rPr lang="tg-Cyrl-TJ" dirty="0">
                <a:latin typeface="Arial" panose="020B0604020202020204" pitchFamily="34" charset="0"/>
                <a:ea typeface="Arial Unicode MS"/>
              </a:rPr>
              <a:t>Paspaudus </a:t>
            </a:r>
            <a:r>
              <a:rPr lang="lt-LT" dirty="0">
                <a:latin typeface="Arial" panose="020B0604020202020204" pitchFamily="34" charset="0"/>
                <a:ea typeface="Arial Unicode MS"/>
              </a:rPr>
              <a:t>anuliavimo</a:t>
            </a:r>
            <a:r>
              <a:rPr lang="tg-Cyrl-TJ" dirty="0">
                <a:latin typeface="Arial" panose="020B0604020202020204" pitchFamily="34" charset="0"/>
                <a:ea typeface="Arial Unicode MS"/>
              </a:rPr>
              <a:t> mygtuką pasirodo </a:t>
            </a:r>
            <a:r>
              <a:rPr lang="lt-LT" dirty="0">
                <a:latin typeface="Arial" panose="020B0604020202020204" pitchFamily="34" charset="0"/>
                <a:ea typeface="Arial Unicode MS"/>
              </a:rPr>
              <a:t>pakuotės anuliavimo </a:t>
            </a:r>
            <a:r>
              <a:rPr lang="tg-Cyrl-TJ" dirty="0">
                <a:latin typeface="Arial" panose="020B0604020202020204" pitchFamily="34" charset="0"/>
                <a:ea typeface="Arial Unicode MS"/>
              </a:rPr>
              <a:t>pranešimas, kuriame GPAIS pateikia klausimą </a:t>
            </a:r>
            <a:r>
              <a:rPr lang="lt-LT" dirty="0">
                <a:latin typeface="Arial" panose="020B0604020202020204" pitchFamily="34" charset="0"/>
                <a:ea typeface="Arial Unicode MS"/>
              </a:rPr>
              <a:t>„</a:t>
            </a:r>
            <a:r>
              <a:rPr lang="tg-Cyrl-TJ" dirty="0">
                <a:latin typeface="Arial" panose="020B0604020202020204" pitchFamily="34" charset="0"/>
                <a:ea typeface="Arial Unicode MS"/>
              </a:rPr>
              <a:t>Ar tikrai norite </a:t>
            </a:r>
            <a:r>
              <a:rPr lang="lt-LT" dirty="0">
                <a:latin typeface="Arial" panose="020B0604020202020204" pitchFamily="34" charset="0"/>
                <a:ea typeface="Arial Unicode MS"/>
              </a:rPr>
              <a:t>anuliuoti</a:t>
            </a:r>
            <a:r>
              <a:rPr lang="tg-Cyrl-TJ" dirty="0">
                <a:latin typeface="Arial" panose="020B0604020202020204" pitchFamily="34" charset="0"/>
                <a:ea typeface="Arial Unicode MS"/>
              </a:rPr>
              <a:t> pakuotę?”</a:t>
            </a:r>
            <a:endParaRPr lang="lt-LT" dirty="0"/>
          </a:p>
        </p:txBody>
      </p:sp>
      <p:sp>
        <p:nvSpPr>
          <p:cNvPr id="7" name="Stačiakampis 6">
            <a:extLst>
              <a:ext uri="{FF2B5EF4-FFF2-40B4-BE49-F238E27FC236}">
                <a16:creationId xmlns:a16="http://schemas.microsoft.com/office/drawing/2014/main" id="{4A7FC156-2A3B-42BA-B753-CE8F24B1C89D}"/>
              </a:ext>
            </a:extLst>
          </p:cNvPr>
          <p:cNvSpPr/>
          <p:nvPr/>
        </p:nvSpPr>
        <p:spPr>
          <a:xfrm>
            <a:off x="838200" y="2807381"/>
            <a:ext cx="5711456" cy="923330"/>
          </a:xfrm>
          <a:prstGeom prst="rect">
            <a:avLst/>
          </a:prstGeom>
        </p:spPr>
        <p:txBody>
          <a:bodyPr wrap="square">
            <a:spAutoFit/>
          </a:bodyPr>
          <a:lstStyle/>
          <a:p>
            <a:r>
              <a:rPr lang="lt-LT" dirty="0">
                <a:latin typeface="Arial" panose="020B0604020202020204" pitchFamily="34" charset="0"/>
                <a:ea typeface="Arial Unicode MS"/>
              </a:rPr>
              <a:t>Norėdami anuliuoti pakuotę paspauskite mygtuką </a:t>
            </a:r>
            <a:r>
              <a:rPr lang="lt-LT" b="1" dirty="0">
                <a:latin typeface="Arial" panose="020B0604020202020204" pitchFamily="34" charset="0"/>
                <a:ea typeface="Arial Unicode MS"/>
              </a:rPr>
              <a:t>[Anuliuota]</a:t>
            </a:r>
            <a:r>
              <a:rPr lang="lt-LT" dirty="0">
                <a:latin typeface="Arial" panose="020B0604020202020204" pitchFamily="34" charset="0"/>
                <a:ea typeface="Arial Unicode MS"/>
              </a:rPr>
              <a:t>. Pakuotės būsena pakeičiama iš „Patvirtinta“ į „Anuliuota“.</a:t>
            </a:r>
            <a:endParaRPr lang="lt-LT" dirty="0"/>
          </a:p>
        </p:txBody>
      </p:sp>
      <p:sp>
        <p:nvSpPr>
          <p:cNvPr id="8" name="Stačiakampis 7">
            <a:extLst>
              <a:ext uri="{FF2B5EF4-FFF2-40B4-BE49-F238E27FC236}">
                <a16:creationId xmlns:a16="http://schemas.microsoft.com/office/drawing/2014/main" id="{4500B514-D261-4F2C-B292-B65E5BAF7046}"/>
              </a:ext>
            </a:extLst>
          </p:cNvPr>
          <p:cNvSpPr/>
          <p:nvPr/>
        </p:nvSpPr>
        <p:spPr>
          <a:xfrm>
            <a:off x="762000" y="3877896"/>
            <a:ext cx="11056310" cy="646331"/>
          </a:xfrm>
          <a:prstGeom prst="rect">
            <a:avLst/>
          </a:prstGeom>
        </p:spPr>
        <p:txBody>
          <a:bodyPr wrap="square">
            <a:spAutoFit/>
          </a:bodyPr>
          <a:lstStyle/>
          <a:p>
            <a:r>
              <a:rPr lang="lt-LT" dirty="0">
                <a:latin typeface="Arial" panose="020B0604020202020204" pitchFamily="34" charset="0"/>
                <a:ea typeface="Arial Unicode MS"/>
              </a:rPr>
              <a:t>Jei anuliuotą pakuotę GI buvo įsitraukęs į kurio nors savo prekinio vieneto pakuočių sąrašą, tai visi tokio GI atstovai gauna el. panešimą, kurio turinys:</a:t>
            </a:r>
            <a:endParaRPr lang="lt-LT" dirty="0"/>
          </a:p>
        </p:txBody>
      </p:sp>
      <p:sp>
        <p:nvSpPr>
          <p:cNvPr id="9" name="Stačiakampis 8">
            <a:extLst>
              <a:ext uri="{FF2B5EF4-FFF2-40B4-BE49-F238E27FC236}">
                <a16:creationId xmlns:a16="http://schemas.microsoft.com/office/drawing/2014/main" id="{17F71EC9-46FA-4708-9722-700E5588C55A}"/>
              </a:ext>
            </a:extLst>
          </p:cNvPr>
          <p:cNvSpPr/>
          <p:nvPr/>
        </p:nvSpPr>
        <p:spPr>
          <a:xfrm>
            <a:off x="838200" y="4671412"/>
            <a:ext cx="10980110" cy="923330"/>
          </a:xfrm>
          <a:prstGeom prst="rect">
            <a:avLst/>
          </a:prstGeom>
        </p:spPr>
        <p:txBody>
          <a:bodyPr wrap="square">
            <a:spAutoFit/>
          </a:bodyPr>
          <a:lstStyle/>
          <a:p>
            <a:r>
              <a:rPr lang="lt-LT" dirty="0">
                <a:latin typeface="Arial" panose="020B0604020202020204" pitchFamily="34" charset="0"/>
                <a:ea typeface="Times New Roman" panose="02020603050405020304" pitchFamily="18" charset="0"/>
              </a:rPr>
              <a:t>„I</a:t>
            </a:r>
            <a:r>
              <a:rPr lang="lt-LT" dirty="0">
                <a:latin typeface="Arial" panose="020B0604020202020204" pitchFamily="34" charset="0"/>
                <a:ea typeface="Arial Unicode MS"/>
              </a:rPr>
              <a:t>nformuojame, kad GI {Subjekto pavadinimas} prekinių vienetų pakuočių sąraše naudojama vienkartinė </a:t>
            </a:r>
            <a:r>
              <a:rPr lang="lt-LT" dirty="0" err="1">
                <a:latin typeface="Arial" panose="020B0604020202020204" pitchFamily="34" charset="0"/>
                <a:ea typeface="Arial Unicode MS"/>
              </a:rPr>
              <a:t>užstatinė</a:t>
            </a:r>
            <a:r>
              <a:rPr lang="lt-LT" dirty="0">
                <a:latin typeface="Arial" panose="020B0604020202020204" pitchFamily="34" charset="0"/>
                <a:ea typeface="Arial Unicode MS"/>
              </a:rPr>
              <a:t> pakuotė su kodu {Pakuotės kodas} ir pavadinimu {Pakuotės pavadinimas} buvo anuliuota. Prašome atnaujinti prekinių vienetų pakuočių sąrašą.“</a:t>
            </a:r>
            <a:endParaRPr lang="lt-LT" dirty="0"/>
          </a:p>
        </p:txBody>
      </p:sp>
      <p:sp>
        <p:nvSpPr>
          <p:cNvPr id="10" name="Stačiakampis 9">
            <a:extLst>
              <a:ext uri="{FF2B5EF4-FFF2-40B4-BE49-F238E27FC236}">
                <a16:creationId xmlns:a16="http://schemas.microsoft.com/office/drawing/2014/main" id="{7D8E5723-C015-472A-8712-0C8825846436}"/>
              </a:ext>
            </a:extLst>
          </p:cNvPr>
          <p:cNvSpPr/>
          <p:nvPr/>
        </p:nvSpPr>
        <p:spPr>
          <a:xfrm>
            <a:off x="861016" y="5791093"/>
            <a:ext cx="10957294" cy="646331"/>
          </a:xfrm>
          <a:prstGeom prst="rect">
            <a:avLst/>
          </a:prstGeom>
        </p:spPr>
        <p:txBody>
          <a:bodyPr wrap="square">
            <a:spAutoFit/>
          </a:bodyPr>
          <a:lstStyle/>
          <a:p>
            <a:r>
              <a:rPr lang="lt-LT" b="1" dirty="0">
                <a:latin typeface="Arial" panose="020B0604020202020204" pitchFamily="34" charset="0"/>
                <a:ea typeface="Arial Unicode MS"/>
              </a:rPr>
              <a:t>PASTABA. </a:t>
            </a:r>
            <a:r>
              <a:rPr lang="tg-Cyrl-TJ" b="1" dirty="0">
                <a:latin typeface="Arial" panose="020B0604020202020204" pitchFamily="34" charset="0"/>
                <a:ea typeface="Arial Unicode MS"/>
              </a:rPr>
              <a:t>Pakuotės gali būti anuliuojamos vienkartinių užstatinių pakuočių sąraše tik tada, jei jos buvo įvestos per klaidą.</a:t>
            </a:r>
            <a:endParaRPr lang="lt-LT" dirty="0"/>
          </a:p>
        </p:txBody>
      </p:sp>
      <p:sp>
        <p:nvSpPr>
          <p:cNvPr id="11" name="Stačiakampis 10">
            <a:extLst>
              <a:ext uri="{FF2B5EF4-FFF2-40B4-BE49-F238E27FC236}">
                <a16:creationId xmlns:a16="http://schemas.microsoft.com/office/drawing/2014/main" id="{186244EA-AD69-4018-8507-5144708D6731}"/>
              </a:ext>
            </a:extLst>
          </p:cNvPr>
          <p:cNvSpPr/>
          <p:nvPr/>
        </p:nvSpPr>
        <p:spPr>
          <a:xfrm>
            <a:off x="7738731" y="3134453"/>
            <a:ext cx="935665"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Kalbos debesėlis: stačiakampis 11">
            <a:extLst>
              <a:ext uri="{FF2B5EF4-FFF2-40B4-BE49-F238E27FC236}">
                <a16:creationId xmlns:a16="http://schemas.microsoft.com/office/drawing/2014/main" id="{89A61AD1-B5AB-430A-AAD0-96AAFF04152F}"/>
              </a:ext>
            </a:extLst>
          </p:cNvPr>
          <p:cNvSpPr/>
          <p:nvPr/>
        </p:nvSpPr>
        <p:spPr>
          <a:xfrm>
            <a:off x="9005779" y="3168692"/>
            <a:ext cx="1132366" cy="347042"/>
          </a:xfrm>
          <a:prstGeom prst="wedgeRectCallout">
            <a:avLst>
              <a:gd name="adj1" fmla="val -81975"/>
              <a:gd name="adj2" fmla="val 21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Anuliuoti</a:t>
            </a:r>
          </a:p>
        </p:txBody>
      </p:sp>
    </p:spTree>
    <p:extLst>
      <p:ext uri="{BB962C8B-B14F-4D97-AF65-F5344CB8AC3E}">
        <p14:creationId xmlns:p14="http://schemas.microsoft.com/office/powerpoint/2010/main" val="34534469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5EC5AE2-8B82-4565-BEB5-AE15C71EC876}"/>
              </a:ext>
            </a:extLst>
          </p:cNvPr>
          <p:cNvSpPr>
            <a:spLocks noGrp="1"/>
          </p:cNvSpPr>
          <p:nvPr>
            <p:ph type="title"/>
          </p:nvPr>
        </p:nvSpPr>
        <p:spPr/>
        <p:txBody>
          <a:bodyPr/>
          <a:lstStyle/>
          <a:p>
            <a:r>
              <a:rPr lang="lt-LT" dirty="0"/>
              <a:t>Vienkartinių </a:t>
            </a:r>
            <a:r>
              <a:rPr lang="lt-LT" dirty="0" err="1"/>
              <a:t>užstatinių</a:t>
            </a:r>
            <a:r>
              <a:rPr lang="lt-LT" dirty="0"/>
              <a:t> pakuočių sąrašo duomenų importavimas</a:t>
            </a:r>
          </a:p>
        </p:txBody>
      </p:sp>
      <p:pic>
        <p:nvPicPr>
          <p:cNvPr id="5" name="Turinio vietos rezervavimo ženklas 4">
            <a:extLst>
              <a:ext uri="{FF2B5EF4-FFF2-40B4-BE49-F238E27FC236}">
                <a16:creationId xmlns:a16="http://schemas.microsoft.com/office/drawing/2014/main" id="{FD7EDD09-1045-4ED4-AD86-4B7FF41C0F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632388"/>
            <a:ext cx="10515600" cy="3163114"/>
          </a:xfrm>
        </p:spPr>
      </p:pic>
      <p:sp>
        <p:nvSpPr>
          <p:cNvPr id="6" name="Stačiakampis 5">
            <a:extLst>
              <a:ext uri="{FF2B5EF4-FFF2-40B4-BE49-F238E27FC236}">
                <a16:creationId xmlns:a16="http://schemas.microsoft.com/office/drawing/2014/main" id="{07A0A4CD-B247-4C88-876C-C10088807E2A}"/>
              </a:ext>
            </a:extLst>
          </p:cNvPr>
          <p:cNvSpPr/>
          <p:nvPr/>
        </p:nvSpPr>
        <p:spPr>
          <a:xfrm>
            <a:off x="2039679" y="3687346"/>
            <a:ext cx="1181986"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6DB63AD6-0749-460B-9C42-76322C32607F}"/>
              </a:ext>
            </a:extLst>
          </p:cNvPr>
          <p:cNvSpPr/>
          <p:nvPr/>
        </p:nvSpPr>
        <p:spPr>
          <a:xfrm>
            <a:off x="9705754" y="4277743"/>
            <a:ext cx="1384004"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84431059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2614B1F-4F26-4E88-B531-C883905408CB}"/>
              </a:ext>
            </a:extLst>
          </p:cNvPr>
          <p:cNvSpPr>
            <a:spLocks noGrp="1"/>
          </p:cNvSpPr>
          <p:nvPr>
            <p:ph type="title"/>
          </p:nvPr>
        </p:nvSpPr>
        <p:spPr/>
        <p:txBody>
          <a:bodyPr/>
          <a:lstStyle/>
          <a:p>
            <a:r>
              <a:rPr lang="lt-LT" dirty="0"/>
              <a:t>Vienkartinių </a:t>
            </a:r>
            <a:r>
              <a:rPr lang="lt-LT" dirty="0" err="1"/>
              <a:t>užstatinių</a:t>
            </a:r>
            <a:r>
              <a:rPr lang="lt-LT" dirty="0"/>
              <a:t> pakuočių sąrašo duomenų importavimas</a:t>
            </a:r>
          </a:p>
        </p:txBody>
      </p:sp>
      <p:pic>
        <p:nvPicPr>
          <p:cNvPr id="5" name="Turinio vietos rezervavimo ženklas 4">
            <a:extLst>
              <a:ext uri="{FF2B5EF4-FFF2-40B4-BE49-F238E27FC236}">
                <a16:creationId xmlns:a16="http://schemas.microsoft.com/office/drawing/2014/main" id="{1F2E34AA-5A31-4693-9156-8271994335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250" y="2151008"/>
            <a:ext cx="5162550" cy="2190750"/>
          </a:xfrm>
        </p:spPr>
      </p:pic>
      <p:sp>
        <p:nvSpPr>
          <p:cNvPr id="6" name="Stačiakampis 5">
            <a:extLst>
              <a:ext uri="{FF2B5EF4-FFF2-40B4-BE49-F238E27FC236}">
                <a16:creationId xmlns:a16="http://schemas.microsoft.com/office/drawing/2014/main" id="{A6A5AF18-DAA1-4608-8F6A-68C3396D64EB}"/>
              </a:ext>
            </a:extLst>
          </p:cNvPr>
          <p:cNvSpPr/>
          <p:nvPr/>
        </p:nvSpPr>
        <p:spPr>
          <a:xfrm>
            <a:off x="7239000" y="3788646"/>
            <a:ext cx="990600"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24295910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E4D3AA4-5501-495F-810A-A7F6D1C696A1}"/>
              </a:ext>
            </a:extLst>
          </p:cNvPr>
          <p:cNvSpPr>
            <a:spLocks noGrp="1"/>
          </p:cNvSpPr>
          <p:nvPr>
            <p:ph type="title"/>
          </p:nvPr>
        </p:nvSpPr>
        <p:spPr/>
        <p:txBody>
          <a:bodyPr/>
          <a:lstStyle/>
          <a:p>
            <a:r>
              <a:rPr lang="lt-LT" dirty="0"/>
              <a:t>Vienkartinių </a:t>
            </a:r>
            <a:r>
              <a:rPr lang="lt-LT" dirty="0" err="1"/>
              <a:t>užstatinių</a:t>
            </a:r>
            <a:r>
              <a:rPr lang="lt-LT" dirty="0"/>
              <a:t> pakuočių sąrašo duomenų importavimas</a:t>
            </a:r>
          </a:p>
        </p:txBody>
      </p:sp>
      <p:pic>
        <p:nvPicPr>
          <p:cNvPr id="5" name="Turinio vietos rezervavimo ženklas 4">
            <a:extLst>
              <a:ext uri="{FF2B5EF4-FFF2-40B4-BE49-F238E27FC236}">
                <a16:creationId xmlns:a16="http://schemas.microsoft.com/office/drawing/2014/main" id="{5279D316-A494-4480-9473-AD065C963E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0225" y="2304090"/>
            <a:ext cx="9341855" cy="4351338"/>
          </a:xfrm>
        </p:spPr>
      </p:pic>
    </p:spTree>
    <p:extLst>
      <p:ext uri="{BB962C8B-B14F-4D97-AF65-F5344CB8AC3E}">
        <p14:creationId xmlns:p14="http://schemas.microsoft.com/office/powerpoint/2010/main" val="2609371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A7E051E-4429-4632-83C3-08BA4D68FEC7}"/>
              </a:ext>
            </a:extLst>
          </p:cNvPr>
          <p:cNvSpPr>
            <a:spLocks noGrp="1"/>
          </p:cNvSpPr>
          <p:nvPr>
            <p:ph type="title"/>
          </p:nvPr>
        </p:nvSpPr>
        <p:spPr/>
        <p:txBody>
          <a:bodyPr/>
          <a:lstStyle/>
          <a:p>
            <a:r>
              <a:rPr lang="lt-LT" dirty="0"/>
              <a:t>Subjekto (GI organizacijos/užstato administratoriaus) profilio peržiūra</a:t>
            </a:r>
          </a:p>
        </p:txBody>
      </p:sp>
      <p:pic>
        <p:nvPicPr>
          <p:cNvPr id="5" name="Turinio vietos rezervavimo ženklas 4">
            <a:extLst>
              <a:ext uri="{FF2B5EF4-FFF2-40B4-BE49-F238E27FC236}">
                <a16:creationId xmlns:a16="http://schemas.microsoft.com/office/drawing/2014/main" id="{F4BBE768-AFB5-4C0D-8EB3-FEBF8AD219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7238" y="1878788"/>
            <a:ext cx="7796147" cy="4351338"/>
          </a:xfrm>
        </p:spPr>
      </p:pic>
      <p:sp>
        <p:nvSpPr>
          <p:cNvPr id="6" name="Stačiakampis 5">
            <a:extLst>
              <a:ext uri="{FF2B5EF4-FFF2-40B4-BE49-F238E27FC236}">
                <a16:creationId xmlns:a16="http://schemas.microsoft.com/office/drawing/2014/main" id="{4190196F-1C3C-46A7-9AD0-CAAE88C9B401}"/>
              </a:ext>
            </a:extLst>
          </p:cNvPr>
          <p:cNvSpPr/>
          <p:nvPr/>
        </p:nvSpPr>
        <p:spPr>
          <a:xfrm>
            <a:off x="9909545" y="1878788"/>
            <a:ext cx="1063255" cy="4808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8BA4BC6B-B844-4454-B5DC-351806892291}"/>
              </a:ext>
            </a:extLst>
          </p:cNvPr>
          <p:cNvSpPr/>
          <p:nvPr/>
        </p:nvSpPr>
        <p:spPr>
          <a:xfrm>
            <a:off x="4024501" y="5749232"/>
            <a:ext cx="2018334" cy="4808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Kalbos debesėlis: stačiakampis 7">
            <a:extLst>
              <a:ext uri="{FF2B5EF4-FFF2-40B4-BE49-F238E27FC236}">
                <a16:creationId xmlns:a16="http://schemas.microsoft.com/office/drawing/2014/main" id="{885B43A0-65B7-4D29-8C1D-6C7E9EEF3001}"/>
              </a:ext>
            </a:extLst>
          </p:cNvPr>
          <p:cNvSpPr/>
          <p:nvPr/>
        </p:nvSpPr>
        <p:spPr>
          <a:xfrm>
            <a:off x="6918334" y="5630523"/>
            <a:ext cx="1534468" cy="718312"/>
          </a:xfrm>
          <a:prstGeom prst="wedgeRectCallout">
            <a:avLst>
              <a:gd name="adj1" fmla="val -113829"/>
              <a:gd name="adj2" fmla="val 486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
        <p:nvSpPr>
          <p:cNvPr id="9" name="Stačiakampis 8">
            <a:extLst>
              <a:ext uri="{FF2B5EF4-FFF2-40B4-BE49-F238E27FC236}">
                <a16:creationId xmlns:a16="http://schemas.microsoft.com/office/drawing/2014/main" id="{5FE15750-CE41-4655-92EC-0D2E586971AE}"/>
              </a:ext>
            </a:extLst>
          </p:cNvPr>
          <p:cNvSpPr/>
          <p:nvPr/>
        </p:nvSpPr>
        <p:spPr>
          <a:xfrm>
            <a:off x="528615" y="1878788"/>
            <a:ext cx="3495886" cy="1477328"/>
          </a:xfrm>
          <a:prstGeom prst="rect">
            <a:avLst/>
          </a:prstGeom>
        </p:spPr>
        <p:txBody>
          <a:bodyPr wrap="square">
            <a:spAutoFit/>
          </a:bodyPr>
          <a:lstStyle/>
          <a:p>
            <a:r>
              <a:rPr lang="lt-LT" dirty="0">
                <a:latin typeface="Arial" panose="020B0604020202020204" pitchFamily="34" charset="0"/>
                <a:ea typeface="Arial Unicode MS"/>
              </a:rPr>
              <a:t>Kortelėje „Kontaktinė informacija“ galite koreguoti subjekto kontaktinius duomenis (pvz. jei pasikeitė asmuo ryšiams ar kita informacija).</a:t>
            </a:r>
            <a:endParaRPr lang="lt-LT" dirty="0"/>
          </a:p>
        </p:txBody>
      </p:sp>
      <p:sp>
        <p:nvSpPr>
          <p:cNvPr id="10" name="Stačiakampis 9">
            <a:extLst>
              <a:ext uri="{FF2B5EF4-FFF2-40B4-BE49-F238E27FC236}">
                <a16:creationId xmlns:a16="http://schemas.microsoft.com/office/drawing/2014/main" id="{D21D5254-DE62-40DA-886B-D8AE6DDD5447}"/>
              </a:ext>
            </a:extLst>
          </p:cNvPr>
          <p:cNvSpPr/>
          <p:nvPr/>
        </p:nvSpPr>
        <p:spPr>
          <a:xfrm>
            <a:off x="528615" y="3906342"/>
            <a:ext cx="3338623" cy="923330"/>
          </a:xfrm>
          <a:prstGeom prst="rect">
            <a:avLst/>
          </a:prstGeom>
        </p:spPr>
        <p:txBody>
          <a:bodyPr wrap="square">
            <a:spAutoFit/>
          </a:bodyPr>
          <a:lstStyle/>
          <a:p>
            <a:r>
              <a:rPr lang="lt-LT" dirty="0">
                <a:latin typeface="Arial" panose="020B0604020202020204" pitchFamily="34" charset="0"/>
                <a:ea typeface="Arial Unicode MS"/>
              </a:rPr>
              <a:t>Norėdami patvirtinti pakeitimus paspauskite mygtuką </a:t>
            </a:r>
            <a:r>
              <a:rPr lang="lt-LT" b="1" dirty="0">
                <a:latin typeface="Arial" panose="020B0604020202020204" pitchFamily="34" charset="0"/>
                <a:ea typeface="Arial Unicode MS"/>
              </a:rPr>
              <a:t>[Išsaugoti]</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68930261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2CA05EB-99E2-4149-872B-E17F1EF2C62C}"/>
              </a:ext>
            </a:extLst>
          </p:cNvPr>
          <p:cNvSpPr>
            <a:spLocks noGrp="1"/>
          </p:cNvSpPr>
          <p:nvPr>
            <p:ph type="title"/>
          </p:nvPr>
        </p:nvSpPr>
        <p:spPr/>
        <p:txBody>
          <a:bodyPr/>
          <a:lstStyle/>
          <a:p>
            <a:r>
              <a:rPr lang="lt-LT" dirty="0"/>
              <a:t>Vienkartinių </a:t>
            </a:r>
            <a:r>
              <a:rPr lang="lt-LT" dirty="0" err="1"/>
              <a:t>užstatinių</a:t>
            </a:r>
            <a:r>
              <a:rPr lang="lt-LT" dirty="0"/>
              <a:t> pakuočių tiekimo rinkai ir susigrąžinimo žurnalas</a:t>
            </a:r>
          </a:p>
        </p:txBody>
      </p:sp>
      <p:sp>
        <p:nvSpPr>
          <p:cNvPr id="3" name="Teksto vietos rezervavimo ženklas 2">
            <a:extLst>
              <a:ext uri="{FF2B5EF4-FFF2-40B4-BE49-F238E27FC236}">
                <a16:creationId xmlns:a16="http://schemas.microsoft.com/office/drawing/2014/main" id="{F02F39DC-970B-49D7-8957-D43D28DCF3BB}"/>
              </a:ext>
            </a:extLst>
          </p:cNvPr>
          <p:cNvSpPr>
            <a:spLocks noGrp="1"/>
          </p:cNvSpPr>
          <p:nvPr>
            <p:ph type="body" idx="1"/>
          </p:nvPr>
        </p:nvSpPr>
        <p:spPr/>
        <p:txBody>
          <a:bodyPr/>
          <a:lstStyle/>
          <a:p>
            <a:endParaRPr lang="lt-LT"/>
          </a:p>
        </p:txBody>
      </p:sp>
    </p:spTree>
    <p:extLst>
      <p:ext uri="{BB962C8B-B14F-4D97-AF65-F5344CB8AC3E}">
        <p14:creationId xmlns:p14="http://schemas.microsoft.com/office/powerpoint/2010/main" val="385569152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11FD4B5-C461-481E-B1E1-0F77FD87C60C}"/>
              </a:ext>
            </a:extLst>
          </p:cNvPr>
          <p:cNvSpPr>
            <a:spLocks noGrp="1"/>
          </p:cNvSpPr>
          <p:nvPr>
            <p:ph type="title"/>
          </p:nvPr>
        </p:nvSpPr>
        <p:spPr/>
        <p:txBody>
          <a:bodyPr/>
          <a:lstStyle/>
          <a:p>
            <a:r>
              <a:rPr lang="lt-LT" dirty="0"/>
              <a:t>Vienkartinių </a:t>
            </a:r>
            <a:r>
              <a:rPr lang="lt-LT" dirty="0" err="1"/>
              <a:t>užstatinių</a:t>
            </a:r>
            <a:r>
              <a:rPr lang="lt-LT" dirty="0"/>
              <a:t> pakuočių apskaitos dokumentų sąrašo peržiūra</a:t>
            </a:r>
          </a:p>
        </p:txBody>
      </p:sp>
      <p:pic>
        <p:nvPicPr>
          <p:cNvPr id="5" name="Turinio vietos rezervavimo ženklas 4">
            <a:extLst>
              <a:ext uri="{FF2B5EF4-FFF2-40B4-BE49-F238E27FC236}">
                <a16:creationId xmlns:a16="http://schemas.microsoft.com/office/drawing/2014/main" id="{F323428C-BCFB-4215-844B-449BA4B690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8051" y="4077851"/>
            <a:ext cx="10515600" cy="2505025"/>
          </a:xfrm>
        </p:spPr>
      </p:pic>
      <p:sp>
        <p:nvSpPr>
          <p:cNvPr id="6" name="Stačiakampis 5">
            <a:extLst>
              <a:ext uri="{FF2B5EF4-FFF2-40B4-BE49-F238E27FC236}">
                <a16:creationId xmlns:a16="http://schemas.microsoft.com/office/drawing/2014/main" id="{4F5F2A8B-9FC5-410D-B096-6D83E00CE0D8}"/>
              </a:ext>
            </a:extLst>
          </p:cNvPr>
          <p:cNvSpPr/>
          <p:nvPr/>
        </p:nvSpPr>
        <p:spPr>
          <a:xfrm>
            <a:off x="1678171" y="6136309"/>
            <a:ext cx="1203251"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87E6FE86-395E-4277-A4AA-9117F1E4F581}"/>
              </a:ext>
            </a:extLst>
          </p:cNvPr>
          <p:cNvSpPr/>
          <p:nvPr/>
        </p:nvSpPr>
        <p:spPr>
          <a:xfrm>
            <a:off x="6270550" y="4077851"/>
            <a:ext cx="1842091"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a:extLst>
              <a:ext uri="{FF2B5EF4-FFF2-40B4-BE49-F238E27FC236}">
                <a16:creationId xmlns:a16="http://schemas.microsoft.com/office/drawing/2014/main" id="{14B6B328-8E50-4B2A-B732-44935AD5D290}"/>
              </a:ext>
            </a:extLst>
          </p:cNvPr>
          <p:cNvSpPr/>
          <p:nvPr/>
        </p:nvSpPr>
        <p:spPr>
          <a:xfrm>
            <a:off x="838197" y="1638779"/>
            <a:ext cx="11059633" cy="923330"/>
          </a:xfrm>
          <a:prstGeom prst="rect">
            <a:avLst/>
          </a:prstGeom>
        </p:spPr>
        <p:txBody>
          <a:bodyPr wrap="square">
            <a:spAutoFit/>
          </a:bodyPr>
          <a:lstStyle/>
          <a:p>
            <a:r>
              <a:rPr lang="lt-LT" dirty="0">
                <a:latin typeface="Arial" panose="020B0604020202020204" pitchFamily="34" charset="0"/>
                <a:ea typeface="Arial Unicode MS"/>
              </a:rPr>
              <a:t>Šis GPAIS funkcionalumas skirtas užstato administratorių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apskaitos dokumentų sąrašo peržiūrai. Užstato administratoriaus duomenų peržiūros formoje paspauskite ant skilties </a:t>
            </a:r>
            <a:r>
              <a:rPr lang="lt-LT" b="1" dirty="0">
                <a:latin typeface="Arial" panose="020B0604020202020204" pitchFamily="34" charset="0"/>
                <a:ea typeface="Arial Unicode MS"/>
              </a:rPr>
              <a:t>[Vienkartinių </a:t>
            </a:r>
            <a:r>
              <a:rPr lang="lt-LT" b="1" dirty="0" err="1">
                <a:latin typeface="Arial" panose="020B0604020202020204" pitchFamily="34" charset="0"/>
                <a:ea typeface="Arial Unicode MS"/>
              </a:rPr>
              <a:t>užstatinių</a:t>
            </a:r>
            <a:r>
              <a:rPr lang="lt-LT" b="1" dirty="0">
                <a:latin typeface="Arial" panose="020B0604020202020204" pitchFamily="34" charset="0"/>
                <a:ea typeface="Arial Unicode MS"/>
              </a:rPr>
              <a:t> pakuočių apskaita]</a:t>
            </a:r>
            <a:r>
              <a:rPr lang="lt-LT" dirty="0">
                <a:latin typeface="Arial" panose="020B0604020202020204" pitchFamily="34" charset="0"/>
                <a:ea typeface="Arial Unicode MS"/>
              </a:rPr>
              <a:t>.</a:t>
            </a:r>
            <a:endParaRPr lang="lt-LT" dirty="0"/>
          </a:p>
        </p:txBody>
      </p:sp>
      <p:sp>
        <p:nvSpPr>
          <p:cNvPr id="9" name="Stačiakampis 8">
            <a:extLst>
              <a:ext uri="{FF2B5EF4-FFF2-40B4-BE49-F238E27FC236}">
                <a16:creationId xmlns:a16="http://schemas.microsoft.com/office/drawing/2014/main" id="{EC3C0980-AAF9-457F-8BCE-5AD0B7BCD135}"/>
              </a:ext>
            </a:extLst>
          </p:cNvPr>
          <p:cNvSpPr/>
          <p:nvPr/>
        </p:nvSpPr>
        <p:spPr>
          <a:xfrm>
            <a:off x="799212" y="2510721"/>
            <a:ext cx="10942675" cy="923330"/>
          </a:xfrm>
          <a:prstGeom prst="rect">
            <a:avLst/>
          </a:prstGeom>
        </p:spPr>
        <p:txBody>
          <a:bodyPr wrap="square">
            <a:spAutoFit/>
          </a:bodyPr>
          <a:lstStyle/>
          <a:p>
            <a:r>
              <a:rPr lang="lt-LT" dirty="0">
                <a:latin typeface="Arial" panose="020B0604020202020204" pitchFamily="34" charset="0"/>
                <a:ea typeface="Arial Unicode MS"/>
              </a:rPr>
              <a:t>Paspaudus ant šios skilties atsidaro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tiekimo rinkai ir susigrąžinimo žurnalų ir suvestinių sąrašas, kuriame pateikiami šie apskaitos dokumentų duomenys: „Būsenos data“, „Tipas“, „Ataskaitinis laikotarpis“, „Būsena“, „Peržiūrėti“.</a:t>
            </a:r>
            <a:endParaRPr lang="lt-LT" dirty="0"/>
          </a:p>
        </p:txBody>
      </p:sp>
      <p:sp>
        <p:nvSpPr>
          <p:cNvPr id="10" name="Stačiakampis 9">
            <a:extLst>
              <a:ext uri="{FF2B5EF4-FFF2-40B4-BE49-F238E27FC236}">
                <a16:creationId xmlns:a16="http://schemas.microsoft.com/office/drawing/2014/main" id="{5ACA6492-8C00-4040-8D32-44B1E89A4C09}"/>
              </a:ext>
            </a:extLst>
          </p:cNvPr>
          <p:cNvSpPr/>
          <p:nvPr/>
        </p:nvSpPr>
        <p:spPr>
          <a:xfrm>
            <a:off x="838197" y="3355284"/>
            <a:ext cx="11059633" cy="738664"/>
          </a:xfrm>
          <a:prstGeom prst="rect">
            <a:avLst/>
          </a:prstGeom>
        </p:spPr>
        <p:txBody>
          <a:bodyPr wrap="square">
            <a:spAutoFit/>
          </a:bodyPr>
          <a:lstStyle/>
          <a:p>
            <a:r>
              <a:rPr lang="lt-LT" dirty="0">
                <a:latin typeface="Arial" panose="020B0604020202020204" pitchFamily="34" charset="0"/>
                <a:ea typeface="Arial Unicode MS"/>
              </a:rPr>
              <a:t>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tiekimo rinkai ir susigrąžinimo žurnalų ir suvestinių sąrašo apačioje yra mygtukas </a:t>
            </a:r>
            <a:r>
              <a:rPr lang="lt-LT" b="1" dirty="0">
                <a:latin typeface="Arial" panose="020B0604020202020204" pitchFamily="34" charset="0"/>
                <a:ea typeface="Arial Unicode MS"/>
              </a:rPr>
              <a:t>[</a:t>
            </a:r>
            <a:r>
              <a:rPr lang="en-US" sz="2400" b="1" dirty="0">
                <a:effectLst/>
                <a:latin typeface="Arial" panose="020B0604020202020204" pitchFamily="34" charset="0"/>
                <a:ea typeface="Arial Unicode MS"/>
              </a:rPr>
              <a:t>+ </a:t>
            </a:r>
            <a:r>
              <a:rPr lang="lt-LT" b="1" dirty="0">
                <a:latin typeface="Arial" panose="020B0604020202020204" pitchFamily="34" charset="0"/>
                <a:ea typeface="Arial Unicode MS"/>
              </a:rPr>
              <a:t>Naujas žurnalas]</a:t>
            </a:r>
            <a:r>
              <a:rPr lang="lt-LT" dirty="0">
                <a:latin typeface="Arial" panose="020B0604020202020204" pitchFamily="34" charset="0"/>
                <a:ea typeface="Arial Unicode MS"/>
              </a:rPr>
              <a:t>, skirtas naujo apskaitos žurnalo rengimui.</a:t>
            </a:r>
            <a:endParaRPr lang="lt-LT" dirty="0"/>
          </a:p>
        </p:txBody>
      </p:sp>
    </p:spTree>
    <p:extLst>
      <p:ext uri="{BB962C8B-B14F-4D97-AF65-F5344CB8AC3E}">
        <p14:creationId xmlns:p14="http://schemas.microsoft.com/office/powerpoint/2010/main" val="412368712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9A3FAE8-9ACE-40B3-A555-E8F302955729}"/>
              </a:ext>
            </a:extLst>
          </p:cNvPr>
          <p:cNvSpPr>
            <a:spLocks noGrp="1"/>
          </p:cNvSpPr>
          <p:nvPr>
            <p:ph type="title"/>
          </p:nvPr>
        </p:nvSpPr>
        <p:spPr/>
        <p:txBody>
          <a:bodyPr>
            <a:normAutofit fontScale="90000"/>
          </a:bodyPr>
          <a:lstStyle/>
          <a:p>
            <a:r>
              <a:rPr lang="lt-LT" dirty="0"/>
              <a:t>Vienkartinių </a:t>
            </a:r>
            <a:r>
              <a:rPr lang="lt-LT" dirty="0" err="1"/>
              <a:t>užstatinių</a:t>
            </a:r>
            <a:r>
              <a:rPr lang="lt-LT" dirty="0"/>
              <a:t> pakuočių tiekimo rinkai ir susigrąžinimo žurnalo formavimas, pildymas (naujo įrašo pridėjimas, redagavimas, šalinimas)</a:t>
            </a:r>
          </a:p>
        </p:txBody>
      </p:sp>
      <p:sp>
        <p:nvSpPr>
          <p:cNvPr id="10" name="Stačiakampis 9">
            <a:extLst>
              <a:ext uri="{FF2B5EF4-FFF2-40B4-BE49-F238E27FC236}">
                <a16:creationId xmlns:a16="http://schemas.microsoft.com/office/drawing/2014/main" id="{1A45B288-5791-43E4-9E20-62A794C34A45}"/>
              </a:ext>
            </a:extLst>
          </p:cNvPr>
          <p:cNvSpPr/>
          <p:nvPr/>
        </p:nvSpPr>
        <p:spPr>
          <a:xfrm>
            <a:off x="838200" y="2080807"/>
            <a:ext cx="11665335" cy="923330"/>
          </a:xfrm>
          <a:prstGeom prst="rect">
            <a:avLst/>
          </a:prstGeom>
        </p:spPr>
        <p:txBody>
          <a:bodyPr wrap="square">
            <a:spAutoFit/>
          </a:bodyPr>
          <a:lstStyle/>
          <a:p>
            <a:r>
              <a:rPr lang="tg-Cyrl-TJ" dirty="0">
                <a:latin typeface="Arial" panose="020B0604020202020204" pitchFamily="34" charset="0"/>
                <a:ea typeface="Arial Unicode MS"/>
              </a:rPr>
              <a:t>Šis GPAIS funkcionalumas </a:t>
            </a:r>
            <a:r>
              <a:rPr lang="lt-LT" dirty="0">
                <a:latin typeface="Arial" panose="020B0604020202020204" pitchFamily="34" charset="0"/>
                <a:ea typeface="Arial Unicode MS"/>
              </a:rPr>
              <a:t>skirtas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tiekimo rinkai ir susigrąžinimo žurnalo formavimui ir pildymui. Norėdami rengti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tiekimo rinkai ir susigrąžinimo žurnalą atlikite šiuos veiksmus:</a:t>
            </a:r>
            <a:endParaRPr lang="lt-LT" dirty="0"/>
          </a:p>
        </p:txBody>
      </p:sp>
      <p:pic>
        <p:nvPicPr>
          <p:cNvPr id="14" name="Turinio vietos rezervavimo ženklas 13">
            <a:extLst>
              <a:ext uri="{FF2B5EF4-FFF2-40B4-BE49-F238E27FC236}">
                <a16:creationId xmlns:a16="http://schemas.microsoft.com/office/drawing/2014/main" id="{F7BF97E6-06D5-463D-A3CD-16835745F4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02260" y="2846332"/>
            <a:ext cx="1790700" cy="3543300"/>
          </a:xfrm>
        </p:spPr>
      </p:pic>
      <p:sp>
        <p:nvSpPr>
          <p:cNvPr id="15" name="Stačiakampis 14">
            <a:extLst>
              <a:ext uri="{FF2B5EF4-FFF2-40B4-BE49-F238E27FC236}">
                <a16:creationId xmlns:a16="http://schemas.microsoft.com/office/drawing/2014/main" id="{CC6FB174-4784-4BE9-AE81-1AB272A367EB}"/>
              </a:ext>
            </a:extLst>
          </p:cNvPr>
          <p:cNvSpPr/>
          <p:nvPr/>
        </p:nvSpPr>
        <p:spPr>
          <a:xfrm>
            <a:off x="838199" y="3071090"/>
            <a:ext cx="7444563" cy="369332"/>
          </a:xfrm>
          <a:prstGeom prst="rect">
            <a:avLst/>
          </a:prstGeom>
        </p:spPr>
        <p:txBody>
          <a:bodyPr wrap="square">
            <a:spAutoFit/>
          </a:bodyPr>
          <a:lstStyle/>
          <a:p>
            <a:r>
              <a:rPr lang="tg-Cyrl-TJ" dirty="0">
                <a:latin typeface="Arial" panose="020B0604020202020204" pitchFamily="34" charset="0"/>
                <a:ea typeface="Arial Unicode MS"/>
              </a:rPr>
              <a:t>Žurnalų ir suvestinių sąraše </a:t>
            </a:r>
            <a:r>
              <a:rPr lang="lt-LT" dirty="0">
                <a:latin typeface="Arial" panose="020B0604020202020204" pitchFamily="34" charset="0"/>
                <a:ea typeface="Arial Unicode MS"/>
              </a:rPr>
              <a:t>paspauskite</a:t>
            </a:r>
            <a:r>
              <a:rPr lang="tg-Cyrl-TJ" dirty="0">
                <a:latin typeface="Arial" panose="020B0604020202020204" pitchFamily="34" charset="0"/>
                <a:ea typeface="Arial Unicode MS"/>
              </a:rPr>
              <a:t> mygtuk</a:t>
            </a:r>
            <a:r>
              <a:rPr lang="lt-LT" dirty="0">
                <a:latin typeface="Arial" panose="020B0604020202020204" pitchFamily="34" charset="0"/>
                <a:ea typeface="Arial Unicode MS"/>
              </a:rPr>
              <a:t>ą </a:t>
            </a:r>
            <a:r>
              <a:rPr lang="lt-LT" b="1" dirty="0">
                <a:latin typeface="Arial" panose="020B0604020202020204" pitchFamily="34" charset="0"/>
                <a:ea typeface="Arial Unicode MS"/>
              </a:rPr>
              <a:t>[</a:t>
            </a:r>
            <a:r>
              <a:rPr lang="tg-Cyrl-TJ" b="1" dirty="0">
                <a:latin typeface="Arial" panose="020B0604020202020204" pitchFamily="34" charset="0"/>
                <a:ea typeface="Arial Unicode MS"/>
              </a:rPr>
              <a:t>+ Naujas žurnalas]</a:t>
            </a:r>
            <a:r>
              <a:rPr lang="tg-Cyrl-TJ" dirty="0">
                <a:latin typeface="Arial" panose="020B0604020202020204" pitchFamily="34" charset="0"/>
                <a:ea typeface="Arial Unicode MS"/>
              </a:rPr>
              <a:t>.</a:t>
            </a:r>
            <a:endParaRPr lang="lt-LT" dirty="0"/>
          </a:p>
        </p:txBody>
      </p:sp>
      <p:sp>
        <p:nvSpPr>
          <p:cNvPr id="16" name="Stačiakampis 15">
            <a:extLst>
              <a:ext uri="{FF2B5EF4-FFF2-40B4-BE49-F238E27FC236}">
                <a16:creationId xmlns:a16="http://schemas.microsoft.com/office/drawing/2014/main" id="{4166120A-6850-44E8-A205-AB6E4C5EBAD3}"/>
              </a:ext>
            </a:extLst>
          </p:cNvPr>
          <p:cNvSpPr/>
          <p:nvPr/>
        </p:nvSpPr>
        <p:spPr>
          <a:xfrm>
            <a:off x="838198" y="3507375"/>
            <a:ext cx="9177671" cy="1200329"/>
          </a:xfrm>
          <a:prstGeom prst="rect">
            <a:avLst/>
          </a:prstGeom>
        </p:spPr>
        <p:txBody>
          <a:bodyPr wrap="square">
            <a:spAutoFit/>
          </a:bodyPr>
          <a:lstStyle/>
          <a:p>
            <a:r>
              <a:rPr lang="lt-LT" dirty="0">
                <a:latin typeface="Arial" panose="020B0604020202020204" pitchFamily="34" charset="0"/>
                <a:ea typeface="Arial Unicode MS"/>
              </a:rPr>
              <a:t>Išsiskleidžia</a:t>
            </a:r>
            <a:r>
              <a:rPr lang="tg-Cyrl-TJ" dirty="0">
                <a:latin typeface="Arial" panose="020B0604020202020204" pitchFamily="34" charset="0"/>
                <a:ea typeface="Arial Unicode MS"/>
              </a:rPr>
              <a:t> sąrašas visų ataskaitinių laikotarpių, kuriems galima kurti </a:t>
            </a:r>
            <a:r>
              <a:rPr lang="lt-LT" dirty="0">
                <a:latin typeface="Arial" panose="020B0604020202020204" pitchFamily="34" charset="0"/>
                <a:ea typeface="Arial Unicode MS"/>
              </a:rPr>
              <a:t>apskaitos </a:t>
            </a:r>
            <a:r>
              <a:rPr lang="tg-Cyrl-TJ" dirty="0">
                <a:latin typeface="Arial" panose="020B0604020202020204" pitchFamily="34" charset="0"/>
                <a:ea typeface="Arial Unicode MS"/>
              </a:rPr>
              <a:t>žurnalą. Jei tokių ataskaitinių laikotarpių nėra, tai mygtukas nerodomas. Sukurti </a:t>
            </a:r>
            <a:r>
              <a:rPr lang="lt-LT" dirty="0">
                <a:latin typeface="Arial" panose="020B0604020202020204" pitchFamily="34" charset="0"/>
                <a:ea typeface="Arial Unicode MS"/>
              </a:rPr>
              <a:t>apskaitos </a:t>
            </a:r>
            <a:r>
              <a:rPr lang="tg-Cyrl-TJ" dirty="0">
                <a:latin typeface="Arial" panose="020B0604020202020204" pitchFamily="34" charset="0"/>
                <a:ea typeface="Arial Unicode MS"/>
              </a:rPr>
              <a:t>žurnalą galima </a:t>
            </a:r>
            <a:r>
              <a:rPr lang="lt-LT" dirty="0">
                <a:latin typeface="Arial" panose="020B0604020202020204" pitchFamily="34" charset="0"/>
                <a:ea typeface="Arial Unicode MS"/>
              </a:rPr>
              <a:t>tik tada,</a:t>
            </a:r>
            <a:r>
              <a:rPr lang="tg-Cyrl-TJ" dirty="0">
                <a:latin typeface="Arial" panose="020B0604020202020204" pitchFamily="34" charset="0"/>
                <a:ea typeface="Arial Unicode MS"/>
              </a:rPr>
              <a:t> jei</a:t>
            </a:r>
            <a:r>
              <a:rPr lang="lt-LT" dirty="0">
                <a:latin typeface="Arial" panose="020B0604020202020204" pitchFamily="34" charset="0"/>
                <a:ea typeface="Arial Unicode MS"/>
              </a:rPr>
              <a:t> apskaitos</a:t>
            </a:r>
            <a:r>
              <a:rPr lang="tg-Cyrl-TJ" dirty="0">
                <a:latin typeface="Arial" panose="020B0604020202020204" pitchFamily="34" charset="0"/>
                <a:ea typeface="Arial Unicode MS"/>
              </a:rPr>
              <a:t> žurnalas </a:t>
            </a:r>
            <a:r>
              <a:rPr lang="lt-LT" dirty="0">
                <a:latin typeface="Arial" panose="020B0604020202020204" pitchFamily="34" charset="0"/>
                <a:ea typeface="Arial Unicode MS"/>
              </a:rPr>
              <a:t>norimam</a:t>
            </a:r>
            <a:r>
              <a:rPr lang="tg-Cyrl-TJ" dirty="0">
                <a:latin typeface="Arial" panose="020B0604020202020204" pitchFamily="34" charset="0"/>
                <a:ea typeface="Arial Unicode MS"/>
              </a:rPr>
              <a:t> ataskaitiniam laikotarpiui dar neegzistuoja.</a:t>
            </a:r>
            <a:endParaRPr lang="lt-LT" dirty="0"/>
          </a:p>
        </p:txBody>
      </p:sp>
      <p:sp>
        <p:nvSpPr>
          <p:cNvPr id="17" name="Stačiakampis 16">
            <a:extLst>
              <a:ext uri="{FF2B5EF4-FFF2-40B4-BE49-F238E27FC236}">
                <a16:creationId xmlns:a16="http://schemas.microsoft.com/office/drawing/2014/main" id="{C6AADC99-0A23-4E6C-8C13-2ED815C94CB5}"/>
              </a:ext>
            </a:extLst>
          </p:cNvPr>
          <p:cNvSpPr/>
          <p:nvPr/>
        </p:nvSpPr>
        <p:spPr>
          <a:xfrm>
            <a:off x="10237381" y="5413295"/>
            <a:ext cx="1245782"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8839882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253BD6E-55DA-4AE9-9987-A11D653D369D}"/>
              </a:ext>
            </a:extLst>
          </p:cNvPr>
          <p:cNvSpPr>
            <a:spLocks noGrp="1"/>
          </p:cNvSpPr>
          <p:nvPr>
            <p:ph type="title"/>
          </p:nvPr>
        </p:nvSpPr>
        <p:spPr/>
        <p:txBody>
          <a:bodyPr>
            <a:normAutofit fontScale="90000"/>
          </a:bodyPr>
          <a:lstStyle/>
          <a:p>
            <a:r>
              <a:rPr lang="lt-LT" dirty="0"/>
              <a:t>Vienkartinių </a:t>
            </a:r>
            <a:r>
              <a:rPr lang="lt-LT" dirty="0" err="1"/>
              <a:t>užstatinių</a:t>
            </a:r>
            <a:r>
              <a:rPr lang="lt-LT" dirty="0"/>
              <a:t> pakuočių tiekimo rinkai ir susigrąžinimo žurnalo formavimas, pildymas (naujo įrašo pridėjimas, redagavimas, šalinimas)</a:t>
            </a:r>
          </a:p>
        </p:txBody>
      </p:sp>
      <p:pic>
        <p:nvPicPr>
          <p:cNvPr id="5" name="Turinio vietos rezervavimo ženklas 4">
            <a:extLst>
              <a:ext uri="{FF2B5EF4-FFF2-40B4-BE49-F238E27FC236}">
                <a16:creationId xmlns:a16="http://schemas.microsoft.com/office/drawing/2014/main" id="{B93C462A-0F34-4C49-B727-6A691629CF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6073" y="2014556"/>
            <a:ext cx="5124450" cy="2038350"/>
          </a:xfrm>
        </p:spPr>
      </p:pic>
      <p:sp>
        <p:nvSpPr>
          <p:cNvPr id="6" name="Stačiakampis 5">
            <a:extLst>
              <a:ext uri="{FF2B5EF4-FFF2-40B4-BE49-F238E27FC236}">
                <a16:creationId xmlns:a16="http://schemas.microsoft.com/office/drawing/2014/main" id="{05B3F412-6573-4CF6-8BB5-9F9EABC7ED5B}"/>
              </a:ext>
            </a:extLst>
          </p:cNvPr>
          <p:cNvSpPr/>
          <p:nvPr/>
        </p:nvSpPr>
        <p:spPr>
          <a:xfrm>
            <a:off x="7898222" y="3503431"/>
            <a:ext cx="831108"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0708CB06-0487-4F35-B8F9-7CFF2B42EC79}"/>
              </a:ext>
            </a:extLst>
          </p:cNvPr>
          <p:cNvSpPr/>
          <p:nvPr/>
        </p:nvSpPr>
        <p:spPr>
          <a:xfrm>
            <a:off x="838200" y="2026103"/>
            <a:ext cx="5927873" cy="1477328"/>
          </a:xfrm>
          <a:prstGeom prst="rect">
            <a:avLst/>
          </a:prstGeom>
        </p:spPr>
        <p:txBody>
          <a:bodyPr wrap="square">
            <a:spAutoFit/>
          </a:bodyPr>
          <a:lstStyle/>
          <a:p>
            <a:r>
              <a:rPr lang="lt-LT" dirty="0">
                <a:latin typeface="Arial" panose="020B0604020202020204" pitchFamily="34" charset="0"/>
                <a:ea typeface="Arial Unicode MS"/>
              </a:rPr>
              <a:t>Kai paspausite ant norimo ataskaitinio laikotarpio, ekrane pamatysite pranešimą apie planuojamą sukurti apskaitos žurnalą. Norėdami tęsti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tiekimo rinkai ir susigrąžinimo žurnalo sukūrimą paspauskite mygtuką </a:t>
            </a:r>
            <a:r>
              <a:rPr lang="lt-LT" b="1" dirty="0">
                <a:latin typeface="Arial" panose="020B0604020202020204" pitchFamily="34" charset="0"/>
                <a:ea typeface="Arial Unicode MS"/>
              </a:rPr>
              <a:t>[Sukurti]</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325984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50F2A49-540E-4FE7-BDB6-AB6403CFB3B4}"/>
              </a:ext>
            </a:extLst>
          </p:cNvPr>
          <p:cNvSpPr>
            <a:spLocks noGrp="1"/>
          </p:cNvSpPr>
          <p:nvPr>
            <p:ph type="title"/>
          </p:nvPr>
        </p:nvSpPr>
        <p:spPr/>
        <p:txBody>
          <a:bodyPr>
            <a:normAutofit fontScale="90000"/>
          </a:bodyPr>
          <a:lstStyle/>
          <a:p>
            <a:r>
              <a:rPr lang="lt-LT" dirty="0"/>
              <a:t>Vienkartinių </a:t>
            </a:r>
            <a:r>
              <a:rPr lang="lt-LT" dirty="0" err="1"/>
              <a:t>užstatinių</a:t>
            </a:r>
            <a:r>
              <a:rPr lang="lt-LT" dirty="0"/>
              <a:t> pakuočių tiekimo rinkai ir susigrąžinimo žurnalo formavimas, pildymas (naujo įrašo pridėjimas, redagavimas, šalinimas)</a:t>
            </a:r>
          </a:p>
        </p:txBody>
      </p:sp>
      <p:pic>
        <p:nvPicPr>
          <p:cNvPr id="5" name="Turinio vietos rezervavimo ženklas 4">
            <a:extLst>
              <a:ext uri="{FF2B5EF4-FFF2-40B4-BE49-F238E27FC236}">
                <a16:creationId xmlns:a16="http://schemas.microsoft.com/office/drawing/2014/main" id="{6BDB8308-FA5C-4D18-98B5-580BFBF187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582" y="3268676"/>
            <a:ext cx="10515600" cy="3589324"/>
          </a:xfrm>
        </p:spPr>
      </p:pic>
      <p:sp>
        <p:nvSpPr>
          <p:cNvPr id="6" name="Stačiakampis 5">
            <a:extLst>
              <a:ext uri="{FF2B5EF4-FFF2-40B4-BE49-F238E27FC236}">
                <a16:creationId xmlns:a16="http://schemas.microsoft.com/office/drawing/2014/main" id="{44DB40C5-51FC-43CC-967B-1C22055FF3C3}"/>
              </a:ext>
            </a:extLst>
          </p:cNvPr>
          <p:cNvSpPr/>
          <p:nvPr/>
        </p:nvSpPr>
        <p:spPr>
          <a:xfrm>
            <a:off x="2709533" y="4994226"/>
            <a:ext cx="831108"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2BCA823A-2101-4B3E-8066-870C7DC6B862}"/>
              </a:ext>
            </a:extLst>
          </p:cNvPr>
          <p:cNvSpPr/>
          <p:nvPr/>
        </p:nvSpPr>
        <p:spPr>
          <a:xfrm>
            <a:off x="838199" y="2068347"/>
            <a:ext cx="10910777" cy="646331"/>
          </a:xfrm>
          <a:prstGeom prst="rect">
            <a:avLst/>
          </a:prstGeom>
        </p:spPr>
        <p:txBody>
          <a:bodyPr wrap="square">
            <a:spAutoFit/>
          </a:bodyPr>
          <a:lstStyle/>
          <a:p>
            <a:r>
              <a:rPr lang="lt-LT" dirty="0">
                <a:latin typeface="Arial" panose="020B0604020202020204" pitchFamily="34" charset="0"/>
                <a:ea typeface="Arial Unicode MS"/>
              </a:rPr>
              <a:t>Paspaudus mygtuką </a:t>
            </a:r>
            <a:r>
              <a:rPr lang="lt-LT" b="1" dirty="0">
                <a:latin typeface="Arial" panose="020B0604020202020204" pitchFamily="34" charset="0"/>
                <a:ea typeface="Arial Unicode MS"/>
              </a:rPr>
              <a:t>[Sukurti]</a:t>
            </a:r>
            <a:r>
              <a:rPr lang="lt-LT" dirty="0">
                <a:latin typeface="Arial" panose="020B0604020202020204" pitchFamily="34" charset="0"/>
                <a:ea typeface="Arial Unicode MS"/>
              </a:rPr>
              <a:t> atsidarys naujo žurnalo formavimo langas, kuriame pateikiama trumpa informaciją apie apskaitos dokumentą, bei matomos dvi</a:t>
            </a:r>
            <a:r>
              <a:rPr lang="tg-Cyrl-TJ" dirty="0">
                <a:latin typeface="Arial" panose="020B0604020202020204" pitchFamily="34" charset="0"/>
                <a:ea typeface="Arial Unicode MS"/>
              </a:rPr>
              <a:t> skiltys </a:t>
            </a:r>
            <a:r>
              <a:rPr lang="lt-LT" dirty="0">
                <a:latin typeface="Arial" panose="020B0604020202020204" pitchFamily="34" charset="0"/>
                <a:ea typeface="Arial Unicode MS"/>
              </a:rPr>
              <a:t>„Ž</a:t>
            </a:r>
            <a:r>
              <a:rPr lang="tg-Cyrl-TJ" dirty="0">
                <a:latin typeface="Arial" panose="020B0604020202020204" pitchFamily="34" charset="0"/>
                <a:ea typeface="Arial Unicode MS"/>
              </a:rPr>
              <a:t>urnalas</a:t>
            </a:r>
            <a:r>
              <a:rPr lang="lt-LT" dirty="0">
                <a:latin typeface="Arial" panose="020B0604020202020204" pitchFamily="34" charset="0"/>
                <a:ea typeface="Arial Unicode MS"/>
              </a:rPr>
              <a:t>“</a:t>
            </a:r>
            <a:r>
              <a:rPr lang="tg-Cyrl-TJ" dirty="0">
                <a:latin typeface="Arial" panose="020B0604020202020204" pitchFamily="34" charset="0"/>
                <a:ea typeface="Arial Unicode MS"/>
              </a:rPr>
              <a:t> ir </a:t>
            </a:r>
            <a:r>
              <a:rPr lang="lt-LT" dirty="0">
                <a:latin typeface="Arial" panose="020B0604020202020204" pitchFamily="34" charset="0"/>
                <a:ea typeface="Arial Unicode MS"/>
              </a:rPr>
              <a:t>„B</a:t>
            </a:r>
            <a:r>
              <a:rPr lang="tg-Cyrl-TJ" dirty="0">
                <a:latin typeface="Arial" panose="020B0604020202020204" pitchFamily="34" charset="0"/>
                <a:ea typeface="Arial Unicode MS"/>
              </a:rPr>
              <a:t>ūsenų istorija</a:t>
            </a:r>
            <a:r>
              <a:rPr lang="lt-LT" dirty="0">
                <a:latin typeface="Arial" panose="020B0604020202020204" pitchFamily="34" charset="0"/>
                <a:ea typeface="Arial Unicode MS"/>
              </a:rPr>
              <a:t>“</a:t>
            </a:r>
            <a:r>
              <a:rPr lang="tg-Cyrl-TJ"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328173512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5F25312-3FEC-455B-BA3E-E00FEFD0359D}"/>
              </a:ext>
            </a:extLst>
          </p:cNvPr>
          <p:cNvSpPr>
            <a:spLocks noGrp="1"/>
          </p:cNvSpPr>
          <p:nvPr>
            <p:ph type="title"/>
          </p:nvPr>
        </p:nvSpPr>
        <p:spPr/>
        <p:txBody>
          <a:bodyPr>
            <a:normAutofit fontScale="90000"/>
          </a:bodyPr>
          <a:lstStyle/>
          <a:p>
            <a:r>
              <a:rPr lang="lt-LT" dirty="0"/>
              <a:t>Vienkartinių </a:t>
            </a:r>
            <a:r>
              <a:rPr lang="lt-LT" dirty="0" err="1"/>
              <a:t>užstatinių</a:t>
            </a:r>
            <a:r>
              <a:rPr lang="lt-LT" dirty="0"/>
              <a:t> pakuočių tiekimo rinkai ir susigrąžinimo žurnalo formavimas, pildymas (naujo įrašo pridėjimas, redagavimas, šalinimas)</a:t>
            </a:r>
          </a:p>
        </p:txBody>
      </p:sp>
      <p:pic>
        <p:nvPicPr>
          <p:cNvPr id="5" name="Turinio vietos rezervavimo ženklas 4">
            <a:extLst>
              <a:ext uri="{FF2B5EF4-FFF2-40B4-BE49-F238E27FC236}">
                <a16:creationId xmlns:a16="http://schemas.microsoft.com/office/drawing/2014/main" id="{E10A6C4E-F451-4D91-9357-FA9CF93A76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005" y="3268676"/>
            <a:ext cx="10515600" cy="3589324"/>
          </a:xfrm>
        </p:spPr>
      </p:pic>
      <p:sp>
        <p:nvSpPr>
          <p:cNvPr id="6" name="Stačiakampis 5">
            <a:extLst>
              <a:ext uri="{FF2B5EF4-FFF2-40B4-BE49-F238E27FC236}">
                <a16:creationId xmlns:a16="http://schemas.microsoft.com/office/drawing/2014/main" id="{67365DAC-565A-48DA-B6D1-EABFF155C833}"/>
              </a:ext>
            </a:extLst>
          </p:cNvPr>
          <p:cNvSpPr/>
          <p:nvPr/>
        </p:nvSpPr>
        <p:spPr>
          <a:xfrm>
            <a:off x="327840" y="5741582"/>
            <a:ext cx="9847518" cy="7512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6">
            <a:extLst>
              <a:ext uri="{FF2B5EF4-FFF2-40B4-BE49-F238E27FC236}">
                <a16:creationId xmlns:a16="http://schemas.microsoft.com/office/drawing/2014/main" id="{076BA72B-8D3D-4C99-933F-E32201588F84}"/>
              </a:ext>
            </a:extLst>
          </p:cNvPr>
          <p:cNvSpPr/>
          <p:nvPr/>
        </p:nvSpPr>
        <p:spPr>
          <a:xfrm>
            <a:off x="10481046" y="6117229"/>
            <a:ext cx="1132366" cy="347042"/>
          </a:xfrm>
          <a:prstGeom prst="wedgeRectCallout">
            <a:avLst>
              <a:gd name="adj1" fmla="val -81975"/>
              <a:gd name="adj2" fmla="val 21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8" name="Stačiakampis 7">
            <a:extLst>
              <a:ext uri="{FF2B5EF4-FFF2-40B4-BE49-F238E27FC236}">
                <a16:creationId xmlns:a16="http://schemas.microsoft.com/office/drawing/2014/main" id="{E2283093-A581-447D-B416-841FE0E272A3}"/>
              </a:ext>
            </a:extLst>
          </p:cNvPr>
          <p:cNvSpPr/>
          <p:nvPr/>
        </p:nvSpPr>
        <p:spPr>
          <a:xfrm>
            <a:off x="327840" y="1967047"/>
            <a:ext cx="11176588" cy="923330"/>
          </a:xfrm>
          <a:prstGeom prst="rect">
            <a:avLst/>
          </a:prstGeom>
        </p:spPr>
        <p:txBody>
          <a:bodyPr wrap="square">
            <a:spAutoFit/>
          </a:bodyPr>
          <a:lstStyle/>
          <a:p>
            <a:r>
              <a:rPr lang="lt-LT" dirty="0">
                <a:latin typeface="Arial" panose="020B0604020202020204" pitchFamily="34" charset="0"/>
                <a:ea typeface="Arial Unicode MS"/>
              </a:rPr>
              <a:t>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tiekimo rinkai ir susigrąžinimo žurnale matomi šie duomenys: „</a:t>
            </a:r>
            <a:r>
              <a:rPr lang="lt-LT" dirty="0">
                <a:latin typeface="Arial" panose="020B0604020202020204" pitchFamily="34" charset="0"/>
                <a:ea typeface="Calibri" panose="020F0502020204030204" pitchFamily="34" charset="0"/>
              </a:rPr>
              <a:t>Susigrąžinimo data“, „Pakuotė“ (atvaizduojamas pakuotės kodas ir pavadinimas), „Kiekis, vnt.“, „</a:t>
            </a:r>
            <a:r>
              <a:rPr lang="tg-Cyrl-TJ" dirty="0">
                <a:latin typeface="Arial" panose="020B0604020202020204" pitchFamily="34" charset="0"/>
                <a:ea typeface="Arial Unicode MS"/>
              </a:rPr>
              <a:t>Apskaičiuotas kiekis</a:t>
            </a:r>
            <a:r>
              <a:rPr lang="lt-LT" dirty="0">
                <a:latin typeface="Arial" panose="020B0604020202020204" pitchFamily="34" charset="0"/>
                <a:ea typeface="Calibri" panose="020F0502020204030204" pitchFamily="34" charset="0"/>
              </a:rPr>
              <a:t>, t.“, „Dokumento Nr.“, „Dokumento data“, „Pastabos“.</a:t>
            </a:r>
            <a:endParaRPr lang="lt-LT" dirty="0"/>
          </a:p>
        </p:txBody>
      </p:sp>
    </p:spTree>
    <p:extLst>
      <p:ext uri="{BB962C8B-B14F-4D97-AF65-F5344CB8AC3E}">
        <p14:creationId xmlns:p14="http://schemas.microsoft.com/office/powerpoint/2010/main" val="225253146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11594A0-19A2-4AF3-9FF8-B6DB1A113B69}"/>
              </a:ext>
            </a:extLst>
          </p:cNvPr>
          <p:cNvSpPr>
            <a:spLocks noGrp="1"/>
          </p:cNvSpPr>
          <p:nvPr>
            <p:ph type="title"/>
          </p:nvPr>
        </p:nvSpPr>
        <p:spPr/>
        <p:txBody>
          <a:bodyPr>
            <a:normAutofit fontScale="90000"/>
          </a:bodyPr>
          <a:lstStyle/>
          <a:p>
            <a:r>
              <a:rPr lang="lt-LT" dirty="0"/>
              <a:t>Vienkartinių </a:t>
            </a:r>
            <a:r>
              <a:rPr lang="lt-LT" dirty="0" err="1"/>
              <a:t>užstatinių</a:t>
            </a:r>
            <a:r>
              <a:rPr lang="lt-LT" dirty="0"/>
              <a:t> pakuočių tiekimo rinkai ir susigrąžinimo žurnalo formavimas, pildymas (naujo įrašo pridėjimas, redagavimas, šalinimas)</a:t>
            </a:r>
          </a:p>
        </p:txBody>
      </p:sp>
      <p:sp>
        <p:nvSpPr>
          <p:cNvPr id="6" name="Stačiakampis 5">
            <a:extLst>
              <a:ext uri="{FF2B5EF4-FFF2-40B4-BE49-F238E27FC236}">
                <a16:creationId xmlns:a16="http://schemas.microsoft.com/office/drawing/2014/main" id="{B6E643C4-D3FE-402A-93A8-C920BE20AE8F}"/>
              </a:ext>
            </a:extLst>
          </p:cNvPr>
          <p:cNvSpPr/>
          <p:nvPr/>
        </p:nvSpPr>
        <p:spPr>
          <a:xfrm>
            <a:off x="655674" y="1923688"/>
            <a:ext cx="11114566" cy="1477328"/>
          </a:xfrm>
          <a:prstGeom prst="rect">
            <a:avLst/>
          </a:prstGeom>
        </p:spPr>
        <p:txBody>
          <a:bodyPr wrap="square">
            <a:spAutoFit/>
          </a:bodyPr>
          <a:lstStyle/>
          <a:p>
            <a:r>
              <a:rPr lang="lt-LT" dirty="0">
                <a:latin typeface="Arial" panose="020B0604020202020204" pitchFamily="34" charset="0"/>
                <a:ea typeface="Arial Unicode MS"/>
              </a:rPr>
              <a:t>PASTABA. Rašant pakuotės kodo ar pavadinimo fragmentą bus automatiškai siūlomi pasirinkimai iš pakuočių sąrašo, kurie atitinka nurodytą pakuotės kodo ar pavadinimo fragmentą. Pakuotė turi egzistuoti subjekto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sąraše. Apskaičiuotas kiekis, t – automatiškai apskaičiuojamas skaičius, gaunamas padauginus kiekį vnt. iš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sąraše pasirinktai pakuotei nurodyto svorio.</a:t>
            </a:r>
            <a:endParaRPr lang="lt-LT" dirty="0"/>
          </a:p>
        </p:txBody>
      </p:sp>
      <p:sp>
        <p:nvSpPr>
          <p:cNvPr id="7" name="Stačiakampis 6">
            <a:extLst>
              <a:ext uri="{FF2B5EF4-FFF2-40B4-BE49-F238E27FC236}">
                <a16:creationId xmlns:a16="http://schemas.microsoft.com/office/drawing/2014/main" id="{CA5EFA82-48E9-40A4-97A0-619E0A23DBA1}"/>
              </a:ext>
            </a:extLst>
          </p:cNvPr>
          <p:cNvSpPr/>
          <p:nvPr/>
        </p:nvSpPr>
        <p:spPr>
          <a:xfrm>
            <a:off x="655673" y="3305622"/>
            <a:ext cx="11114567" cy="923330"/>
          </a:xfrm>
          <a:prstGeom prst="rect">
            <a:avLst/>
          </a:prstGeom>
        </p:spPr>
        <p:txBody>
          <a:bodyPr wrap="square">
            <a:spAutoFit/>
          </a:bodyPr>
          <a:lstStyle/>
          <a:p>
            <a:r>
              <a:rPr lang="lt-LT" dirty="0">
                <a:latin typeface="Arial" panose="020B0604020202020204" pitchFamily="34" charset="0"/>
                <a:ea typeface="Arial Unicode MS"/>
              </a:rPr>
              <a:t>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tiekimo rinkai ir susigrąžinimo žurnale yra pateikiamas reikšmių filtras, kuriame įrašius tam tikras reikšmes ir paspaudus mygtuką  bus surasti atitinkami įrašai. Paspaudus prie filtro paieškos esantį mygtuką  bus išvalomas visas filtras.</a:t>
            </a:r>
            <a:endParaRPr lang="lt-LT" dirty="0"/>
          </a:p>
        </p:txBody>
      </p:sp>
      <p:sp>
        <p:nvSpPr>
          <p:cNvPr id="8" name="Stačiakampis 7">
            <a:extLst>
              <a:ext uri="{FF2B5EF4-FFF2-40B4-BE49-F238E27FC236}">
                <a16:creationId xmlns:a16="http://schemas.microsoft.com/office/drawing/2014/main" id="{BAF33E54-F2A6-461E-98B1-DB5E7D7E69F7}"/>
              </a:ext>
            </a:extLst>
          </p:cNvPr>
          <p:cNvSpPr/>
          <p:nvPr/>
        </p:nvSpPr>
        <p:spPr>
          <a:xfrm>
            <a:off x="655674" y="4146721"/>
            <a:ext cx="11231526" cy="923330"/>
          </a:xfrm>
          <a:prstGeom prst="rect">
            <a:avLst/>
          </a:prstGeom>
        </p:spPr>
        <p:txBody>
          <a:bodyPr wrap="square">
            <a:spAutoFit/>
          </a:bodyPr>
          <a:lstStyle/>
          <a:p>
            <a:r>
              <a:rPr lang="lt-LT" dirty="0">
                <a:latin typeface="Arial" panose="020B0604020202020204" pitchFamily="34" charset="0"/>
                <a:ea typeface="Arial Unicode MS"/>
              </a:rPr>
              <a:t>Norėdami redaguoti vienkartinių </a:t>
            </a:r>
            <a:r>
              <a:rPr lang="lt-LT" dirty="0" err="1">
                <a:latin typeface="Arial" panose="020B0604020202020204" pitchFamily="34" charset="0"/>
                <a:ea typeface="Arial Unicode MS"/>
              </a:rPr>
              <a:t>užstatinių</a:t>
            </a:r>
            <a:r>
              <a:rPr lang="lt-LT" dirty="0">
                <a:latin typeface="Arial" panose="020B0604020202020204" pitchFamily="34" charset="0"/>
                <a:ea typeface="Arial Unicode MS"/>
              </a:rPr>
              <a:t> pakuočių tiekimo rinkai ir susigrąžinimo žurnalo įrašą, žurnale prie įrašo paspauskite mygtuką</a:t>
            </a:r>
            <a:r>
              <a:rPr lang="lt-LT" b="1" dirty="0">
                <a:latin typeface="Arial" panose="020B0604020202020204" pitchFamily="34" charset="0"/>
                <a:ea typeface="Arial Unicode MS"/>
              </a:rPr>
              <a:t>. </a:t>
            </a:r>
            <a:r>
              <a:rPr lang="lt-LT" dirty="0">
                <a:latin typeface="Arial" panose="020B0604020202020204" pitchFamily="34" charset="0"/>
                <a:ea typeface="Arial Unicode MS"/>
              </a:rPr>
              <a:t>Ats</a:t>
            </a:r>
            <a:r>
              <a:rPr lang="lt-LT" b="1" dirty="0">
                <a:latin typeface="Arial" panose="020B0604020202020204" pitchFamily="34" charset="0"/>
                <a:ea typeface="Arial Unicode MS"/>
              </a:rPr>
              <a:t>i</a:t>
            </a:r>
            <a:r>
              <a:rPr lang="lt-LT" dirty="0">
                <a:latin typeface="Arial" panose="020B0604020202020204" pitchFamily="34" charset="0"/>
                <a:ea typeface="Arial Unicode MS"/>
              </a:rPr>
              <a:t>daro įrašo redagavimo forma. </a:t>
            </a:r>
            <a:r>
              <a:rPr lang="lt-LT" dirty="0">
                <a:latin typeface="Arial" panose="020B0604020202020204" pitchFamily="34" charset="0"/>
                <a:ea typeface="Calibri" panose="020F0502020204030204" pitchFamily="34" charset="0"/>
              </a:rPr>
              <a:t>Patikslinę įrašą paspauskite mygtuką  ir įrašas bus išsaugomas. Jeigu paspausite mygtuką, įrašo redagavimas bus atšaukiamas.</a:t>
            </a:r>
            <a:endParaRPr lang="lt-LT" dirty="0"/>
          </a:p>
        </p:txBody>
      </p:sp>
      <p:sp>
        <p:nvSpPr>
          <p:cNvPr id="9" name="Stačiakampis 8">
            <a:extLst>
              <a:ext uri="{FF2B5EF4-FFF2-40B4-BE49-F238E27FC236}">
                <a16:creationId xmlns:a16="http://schemas.microsoft.com/office/drawing/2014/main" id="{74CAB216-7FF7-4A47-B20D-9B4894BA621E}"/>
              </a:ext>
            </a:extLst>
          </p:cNvPr>
          <p:cNvSpPr/>
          <p:nvPr/>
        </p:nvSpPr>
        <p:spPr>
          <a:xfrm>
            <a:off x="655672" y="4999304"/>
            <a:ext cx="11114565" cy="646331"/>
          </a:xfrm>
          <a:prstGeom prst="rect">
            <a:avLst/>
          </a:prstGeom>
        </p:spPr>
        <p:txBody>
          <a:bodyPr wrap="square">
            <a:spAutoFit/>
          </a:bodyPr>
          <a:lstStyle/>
          <a:p>
            <a:r>
              <a:rPr lang="lt-LT" dirty="0">
                <a:latin typeface="Arial" panose="020B0604020202020204" pitchFamily="34" charset="0"/>
                <a:ea typeface="Calibri" panose="020F0502020204030204" pitchFamily="34" charset="0"/>
              </a:rPr>
              <a:t>Norėdami šalinti vienkartinių </a:t>
            </a:r>
            <a:r>
              <a:rPr lang="lt-LT" dirty="0" err="1">
                <a:latin typeface="Arial" panose="020B0604020202020204" pitchFamily="34" charset="0"/>
                <a:ea typeface="Calibri" panose="020F0502020204030204" pitchFamily="34" charset="0"/>
              </a:rPr>
              <a:t>užstatinių</a:t>
            </a:r>
            <a:r>
              <a:rPr lang="lt-LT" dirty="0">
                <a:latin typeface="Arial" panose="020B0604020202020204" pitchFamily="34" charset="0"/>
                <a:ea typeface="Calibri" panose="020F0502020204030204" pitchFamily="34" charset="0"/>
              </a:rPr>
              <a:t> pakuočių tiekimo rinkai ir susigrąžinimo žurnalo įrašą, žurnale prie įrašo paspauskite mygtuką</a:t>
            </a:r>
            <a:r>
              <a:rPr lang="lt-LT" b="1" dirty="0">
                <a:latin typeface="Arial" panose="020B0604020202020204" pitchFamily="34" charset="0"/>
                <a:ea typeface="Calibri" panose="020F0502020204030204" pitchFamily="34" charset="0"/>
              </a:rPr>
              <a:t>. </a:t>
            </a:r>
            <a:r>
              <a:rPr lang="lt-LT" dirty="0">
                <a:latin typeface="Arial" panose="020B0604020202020204" pitchFamily="34" charset="0"/>
                <a:ea typeface="Calibri" panose="020F0502020204030204" pitchFamily="34" charset="0"/>
              </a:rPr>
              <a:t> Žurnalo įrašas bus pašalintas.</a:t>
            </a:r>
            <a:endParaRPr lang="lt-LT" dirty="0"/>
          </a:p>
        </p:txBody>
      </p:sp>
      <p:sp>
        <p:nvSpPr>
          <p:cNvPr id="10" name="Stačiakampis 9">
            <a:extLst>
              <a:ext uri="{FF2B5EF4-FFF2-40B4-BE49-F238E27FC236}">
                <a16:creationId xmlns:a16="http://schemas.microsoft.com/office/drawing/2014/main" id="{E82FB9D8-86E3-4215-8440-661018BD6789}"/>
              </a:ext>
            </a:extLst>
          </p:cNvPr>
          <p:cNvSpPr/>
          <p:nvPr/>
        </p:nvSpPr>
        <p:spPr>
          <a:xfrm>
            <a:off x="655671" y="5610886"/>
            <a:ext cx="11231525" cy="923330"/>
          </a:xfrm>
          <a:prstGeom prst="rect">
            <a:avLst/>
          </a:prstGeom>
        </p:spPr>
        <p:txBody>
          <a:bodyPr wrap="square">
            <a:spAutoFit/>
          </a:bodyPr>
          <a:lstStyle/>
          <a:p>
            <a:r>
              <a:rPr lang="lt-LT" dirty="0">
                <a:latin typeface="Arial" panose="020B0604020202020204" pitchFamily="34" charset="0"/>
                <a:ea typeface="Times New Roman" panose="02020603050405020304" pitchFamily="18" charset="0"/>
              </a:rPr>
              <a:t>PASTABA. Šalinti įrašą žurnale galima tik tada, jeigu žurnalo būsena yra „Rengiamas žurnalas“. Tai reiškia, kad įrašo negalima šalinti žurnale, kuriam yra formuojama suvestinė, arba yra suformuota suvestinė, arba suformuota suvestinė yra pateikta tvirtinimui, arba suvestinė yra patvirtinta.</a:t>
            </a:r>
            <a:endParaRPr lang="lt-LT" dirty="0"/>
          </a:p>
        </p:txBody>
      </p:sp>
    </p:spTree>
    <p:extLst>
      <p:ext uri="{BB962C8B-B14F-4D97-AF65-F5344CB8AC3E}">
        <p14:creationId xmlns:p14="http://schemas.microsoft.com/office/powerpoint/2010/main" val="354365431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D7FD06A-BEFC-4665-AE3A-A2A6A7867680}"/>
              </a:ext>
            </a:extLst>
          </p:cNvPr>
          <p:cNvSpPr>
            <a:spLocks noGrp="1"/>
          </p:cNvSpPr>
          <p:nvPr>
            <p:ph type="title"/>
          </p:nvPr>
        </p:nvSpPr>
        <p:spPr/>
        <p:txBody>
          <a:bodyPr/>
          <a:lstStyle/>
          <a:p>
            <a:r>
              <a:rPr lang="lt-LT" dirty="0"/>
              <a:t>Vienkartinių </a:t>
            </a:r>
            <a:r>
              <a:rPr lang="lt-LT" dirty="0" err="1"/>
              <a:t>užstatinių</a:t>
            </a:r>
            <a:r>
              <a:rPr lang="lt-LT" dirty="0"/>
              <a:t> pakuočių suvestinės formavimas ir patvirtinimas</a:t>
            </a:r>
          </a:p>
        </p:txBody>
      </p:sp>
      <p:pic>
        <p:nvPicPr>
          <p:cNvPr id="5" name="Content Placeholder 4">
            <a:extLst>
              <a:ext uri="{FF2B5EF4-FFF2-40B4-BE49-F238E27FC236}">
                <a16:creationId xmlns:a16="http://schemas.microsoft.com/office/drawing/2014/main" id="{647FBECA-D1EB-4B8C-8861-4A0DF20D4C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39096"/>
            <a:ext cx="10515600" cy="3524396"/>
          </a:xfrm>
        </p:spPr>
      </p:pic>
      <p:sp>
        <p:nvSpPr>
          <p:cNvPr id="6" name="Stačiakampis 6">
            <a:extLst>
              <a:ext uri="{FF2B5EF4-FFF2-40B4-BE49-F238E27FC236}">
                <a16:creationId xmlns:a16="http://schemas.microsoft.com/office/drawing/2014/main" id="{55F3E449-F20F-48EB-AAD2-44FB163EE280}"/>
              </a:ext>
            </a:extLst>
          </p:cNvPr>
          <p:cNvSpPr/>
          <p:nvPr/>
        </p:nvSpPr>
        <p:spPr>
          <a:xfrm>
            <a:off x="1416871" y="3429000"/>
            <a:ext cx="1160074" cy="3221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6">
            <a:extLst>
              <a:ext uri="{FF2B5EF4-FFF2-40B4-BE49-F238E27FC236}">
                <a16:creationId xmlns:a16="http://schemas.microsoft.com/office/drawing/2014/main" id="{9FC525DF-C85E-4DF3-94FF-DB0EDEE963E5}"/>
              </a:ext>
            </a:extLst>
          </p:cNvPr>
          <p:cNvSpPr/>
          <p:nvPr/>
        </p:nvSpPr>
        <p:spPr>
          <a:xfrm>
            <a:off x="10533161" y="5664647"/>
            <a:ext cx="1132366" cy="347042"/>
          </a:xfrm>
          <a:prstGeom prst="wedgeRectCallout">
            <a:avLst>
              <a:gd name="adj1" fmla="val -40376"/>
              <a:gd name="adj2" fmla="val -17278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8" name="Kalbos debesėlis: stačiakampis 6">
            <a:extLst>
              <a:ext uri="{FF2B5EF4-FFF2-40B4-BE49-F238E27FC236}">
                <a16:creationId xmlns:a16="http://schemas.microsoft.com/office/drawing/2014/main" id="{1D88BCC8-14B0-43EE-B0DB-2E96A7EAAE0A}"/>
              </a:ext>
            </a:extLst>
          </p:cNvPr>
          <p:cNvSpPr/>
          <p:nvPr/>
        </p:nvSpPr>
        <p:spPr>
          <a:xfrm>
            <a:off x="3258209" y="3223491"/>
            <a:ext cx="1544699" cy="527661"/>
          </a:xfrm>
          <a:prstGeom prst="wedgeRectCallout">
            <a:avLst>
              <a:gd name="adj1" fmla="val -91552"/>
              <a:gd name="adj2" fmla="val 1589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Suformuoti suvestinę</a:t>
            </a:r>
          </a:p>
        </p:txBody>
      </p:sp>
    </p:spTree>
    <p:extLst>
      <p:ext uri="{BB962C8B-B14F-4D97-AF65-F5344CB8AC3E}">
        <p14:creationId xmlns:p14="http://schemas.microsoft.com/office/powerpoint/2010/main" val="36051356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4989EC0-9930-46B6-BC63-F404AB07CE24}"/>
              </a:ext>
            </a:extLst>
          </p:cNvPr>
          <p:cNvSpPr>
            <a:spLocks noGrp="1"/>
          </p:cNvSpPr>
          <p:nvPr>
            <p:ph type="title"/>
          </p:nvPr>
        </p:nvSpPr>
        <p:spPr/>
        <p:txBody>
          <a:bodyPr/>
          <a:lstStyle/>
          <a:p>
            <a:r>
              <a:rPr lang="lt-LT" dirty="0"/>
              <a:t>Įrodančių dokumentų peržiūra, priėmimas, atmetimas</a:t>
            </a:r>
          </a:p>
        </p:txBody>
      </p:sp>
      <p:sp>
        <p:nvSpPr>
          <p:cNvPr id="3" name="Teksto vietos rezervavimo ženklas 2">
            <a:extLst>
              <a:ext uri="{FF2B5EF4-FFF2-40B4-BE49-F238E27FC236}">
                <a16:creationId xmlns:a16="http://schemas.microsoft.com/office/drawing/2014/main" id="{8DD0A2B7-5F59-45DD-ACB0-58B2E2F590D9}"/>
              </a:ext>
            </a:extLst>
          </p:cNvPr>
          <p:cNvSpPr>
            <a:spLocks noGrp="1"/>
          </p:cNvSpPr>
          <p:nvPr>
            <p:ph type="body" idx="1"/>
          </p:nvPr>
        </p:nvSpPr>
        <p:spPr/>
        <p:txBody>
          <a:bodyPr/>
          <a:lstStyle/>
          <a:p>
            <a:endParaRPr lang="lt-LT"/>
          </a:p>
        </p:txBody>
      </p:sp>
    </p:spTree>
    <p:extLst>
      <p:ext uri="{BB962C8B-B14F-4D97-AF65-F5344CB8AC3E}">
        <p14:creationId xmlns:p14="http://schemas.microsoft.com/office/powerpoint/2010/main" val="120167542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695CE11-CABD-4A37-857A-F4E5866F40E4}"/>
              </a:ext>
            </a:extLst>
          </p:cNvPr>
          <p:cNvSpPr>
            <a:spLocks noGrp="1"/>
          </p:cNvSpPr>
          <p:nvPr>
            <p:ph type="title"/>
          </p:nvPr>
        </p:nvSpPr>
        <p:spPr/>
        <p:txBody>
          <a:bodyPr/>
          <a:lstStyle/>
          <a:p>
            <a:r>
              <a:rPr lang="lt-LT" dirty="0"/>
              <a:t>Gautų įrodančių dokumentų/išrašytų patvirtinimų sąrašo peržiūra</a:t>
            </a:r>
          </a:p>
        </p:txBody>
      </p:sp>
      <p:pic>
        <p:nvPicPr>
          <p:cNvPr id="5" name="Turinio vietos rezervavimo ženklas 4">
            <a:extLst>
              <a:ext uri="{FF2B5EF4-FFF2-40B4-BE49-F238E27FC236}">
                <a16:creationId xmlns:a16="http://schemas.microsoft.com/office/drawing/2014/main" id="{F05A482B-7EB4-4AF5-840D-F270ED771D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0782" y="2335988"/>
            <a:ext cx="9113635" cy="4351338"/>
          </a:xfrm>
        </p:spPr>
      </p:pic>
      <p:sp>
        <p:nvSpPr>
          <p:cNvPr id="6" name="Stačiakampis 5">
            <a:extLst>
              <a:ext uri="{FF2B5EF4-FFF2-40B4-BE49-F238E27FC236}">
                <a16:creationId xmlns:a16="http://schemas.microsoft.com/office/drawing/2014/main" id="{C16F80E9-CB54-4FAF-9AD7-74142775A804}"/>
              </a:ext>
            </a:extLst>
          </p:cNvPr>
          <p:cNvSpPr/>
          <p:nvPr/>
        </p:nvSpPr>
        <p:spPr>
          <a:xfrm>
            <a:off x="251637" y="1807557"/>
            <a:ext cx="2470298" cy="4524315"/>
          </a:xfrm>
          <a:prstGeom prst="rect">
            <a:avLst/>
          </a:prstGeom>
        </p:spPr>
        <p:txBody>
          <a:bodyPr wrap="square">
            <a:spAutoFit/>
          </a:bodyPr>
          <a:lstStyle/>
          <a:p>
            <a:r>
              <a:rPr lang="lt-LT" dirty="0">
                <a:latin typeface="Arial" panose="020B0604020202020204" pitchFamily="34" charset="0"/>
                <a:ea typeface="Arial Unicode MS"/>
              </a:rPr>
              <a:t>Šis GPAIS funkcionalumas skirtas peržiūrėti GI organizacijos / užstato administratoriaus gautų įrodančių dokumentų/išrašytų patvirtinimų sąrašą. GI organizacijos arba užstato administratoriaus modulyje paspauskite ant skilties </a:t>
            </a:r>
            <a:r>
              <a:rPr lang="lt-LT" b="1" dirty="0">
                <a:latin typeface="Arial" panose="020B0604020202020204" pitchFamily="34" charset="0"/>
                <a:ea typeface="Arial Unicode MS"/>
              </a:rPr>
              <a:t>[Gauti įrodantys dokumentai/išrašyti patvirtinimai]</a:t>
            </a:r>
            <a:r>
              <a:rPr lang="lt-LT" dirty="0">
                <a:latin typeface="Arial" panose="020B0604020202020204" pitchFamily="34" charset="0"/>
                <a:ea typeface="Arial Unicode MS"/>
              </a:rPr>
              <a:t>.</a:t>
            </a:r>
            <a:endParaRPr lang="lt-LT" dirty="0"/>
          </a:p>
        </p:txBody>
      </p:sp>
      <p:sp>
        <p:nvSpPr>
          <p:cNvPr id="7" name="Stačiakampis 6">
            <a:extLst>
              <a:ext uri="{FF2B5EF4-FFF2-40B4-BE49-F238E27FC236}">
                <a16:creationId xmlns:a16="http://schemas.microsoft.com/office/drawing/2014/main" id="{4FE74F57-EFCC-4465-B5E3-EE89CD72C585}"/>
              </a:ext>
            </a:extLst>
          </p:cNvPr>
          <p:cNvSpPr/>
          <p:nvPr/>
        </p:nvSpPr>
        <p:spPr>
          <a:xfrm>
            <a:off x="7706835" y="2335989"/>
            <a:ext cx="1947528" cy="3221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3239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5549EFA-D47F-438B-9305-0BDA5F68219A}"/>
              </a:ext>
            </a:extLst>
          </p:cNvPr>
          <p:cNvSpPr>
            <a:spLocks noGrp="1"/>
          </p:cNvSpPr>
          <p:nvPr>
            <p:ph type="title"/>
          </p:nvPr>
        </p:nvSpPr>
        <p:spPr/>
        <p:txBody>
          <a:bodyPr/>
          <a:lstStyle/>
          <a:p>
            <a:r>
              <a:rPr lang="lt-LT" dirty="0"/>
              <a:t>Subjekto (GI organizacijos/užstato administratoriaus) profilio peržiūra</a:t>
            </a:r>
          </a:p>
        </p:txBody>
      </p:sp>
      <p:pic>
        <p:nvPicPr>
          <p:cNvPr id="5" name="Turinio vietos rezervavimo ženklas 4">
            <a:extLst>
              <a:ext uri="{FF2B5EF4-FFF2-40B4-BE49-F238E27FC236}">
                <a16:creationId xmlns:a16="http://schemas.microsoft.com/office/drawing/2014/main" id="{AF9B6E46-A6CE-4E97-998F-221C337229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5273" y="2463448"/>
            <a:ext cx="8801100" cy="4181475"/>
          </a:xfrm>
        </p:spPr>
      </p:pic>
      <p:sp>
        <p:nvSpPr>
          <p:cNvPr id="6" name="Stačiakampis 5">
            <a:extLst>
              <a:ext uri="{FF2B5EF4-FFF2-40B4-BE49-F238E27FC236}">
                <a16:creationId xmlns:a16="http://schemas.microsoft.com/office/drawing/2014/main" id="{889B8916-A060-4DE3-A2A1-B74F78905D34}"/>
              </a:ext>
            </a:extLst>
          </p:cNvPr>
          <p:cNvSpPr/>
          <p:nvPr/>
        </p:nvSpPr>
        <p:spPr>
          <a:xfrm>
            <a:off x="294168" y="1798030"/>
            <a:ext cx="6457506" cy="369332"/>
          </a:xfrm>
          <a:prstGeom prst="rect">
            <a:avLst/>
          </a:prstGeom>
        </p:spPr>
        <p:txBody>
          <a:bodyPr wrap="square">
            <a:spAutoFit/>
          </a:bodyPr>
          <a:lstStyle/>
          <a:p>
            <a:r>
              <a:rPr lang="lt-LT" dirty="0">
                <a:latin typeface="Arial" panose="020B0604020202020204" pitchFamily="34" charset="0"/>
                <a:ea typeface="Arial Unicode MS"/>
              </a:rPr>
              <a:t>Kortelėje „Atstovai“ galite pridėti ir pašalinti subjekto atstovus.</a:t>
            </a:r>
            <a:endParaRPr lang="lt-LT" dirty="0"/>
          </a:p>
        </p:txBody>
      </p:sp>
      <p:sp>
        <p:nvSpPr>
          <p:cNvPr id="7" name="Stačiakampis 6">
            <a:extLst>
              <a:ext uri="{FF2B5EF4-FFF2-40B4-BE49-F238E27FC236}">
                <a16:creationId xmlns:a16="http://schemas.microsoft.com/office/drawing/2014/main" id="{E1B7BCAB-4D87-49C6-8639-E93FBF966402}"/>
              </a:ext>
            </a:extLst>
          </p:cNvPr>
          <p:cNvSpPr/>
          <p:nvPr/>
        </p:nvSpPr>
        <p:spPr>
          <a:xfrm>
            <a:off x="294167" y="2241642"/>
            <a:ext cx="2911105" cy="923330"/>
          </a:xfrm>
          <a:prstGeom prst="rect">
            <a:avLst/>
          </a:prstGeom>
        </p:spPr>
        <p:txBody>
          <a:bodyPr wrap="square">
            <a:spAutoFit/>
          </a:bodyPr>
          <a:lstStyle/>
          <a:p>
            <a:r>
              <a:rPr lang="lt-LT" dirty="0">
                <a:latin typeface="Arial" panose="020B0604020202020204" pitchFamily="34" charset="0"/>
                <a:ea typeface="Arial Unicode MS"/>
              </a:rPr>
              <a:t>Siekdami inicijuoti naujo atstovo pridėjimą, paspauskite mygtuką </a:t>
            </a:r>
            <a:r>
              <a:rPr lang="lt-LT" b="1" dirty="0">
                <a:latin typeface="Arial" panose="020B0604020202020204" pitchFamily="34" charset="0"/>
                <a:ea typeface="Arial Unicode MS"/>
              </a:rPr>
              <a:t>[+]</a:t>
            </a:r>
            <a:endParaRPr lang="lt-LT" dirty="0"/>
          </a:p>
        </p:txBody>
      </p:sp>
      <p:sp>
        <p:nvSpPr>
          <p:cNvPr id="8" name="Stačiakampis 7">
            <a:extLst>
              <a:ext uri="{FF2B5EF4-FFF2-40B4-BE49-F238E27FC236}">
                <a16:creationId xmlns:a16="http://schemas.microsoft.com/office/drawing/2014/main" id="{437E9336-47D4-4D09-AB5B-C2CAC634A529}"/>
              </a:ext>
            </a:extLst>
          </p:cNvPr>
          <p:cNvSpPr/>
          <p:nvPr/>
        </p:nvSpPr>
        <p:spPr>
          <a:xfrm>
            <a:off x="294167" y="3189714"/>
            <a:ext cx="2911105" cy="1477328"/>
          </a:xfrm>
          <a:prstGeom prst="rect">
            <a:avLst/>
          </a:prstGeom>
        </p:spPr>
        <p:txBody>
          <a:bodyPr wrap="square">
            <a:spAutoFit/>
          </a:bodyPr>
          <a:lstStyle/>
          <a:p>
            <a:r>
              <a:rPr lang="lt-LT" dirty="0">
                <a:latin typeface="Arial" panose="020B0604020202020204" pitchFamily="34" charset="0"/>
                <a:ea typeface="Arial Unicode MS"/>
              </a:rPr>
              <a:t>Užpildykite atstovo formą nurodydami a</a:t>
            </a:r>
            <a:r>
              <a:rPr lang="tg-Cyrl-TJ" dirty="0">
                <a:latin typeface="Arial" panose="020B0604020202020204" pitchFamily="34" charset="0"/>
                <a:ea typeface="Arial Unicode MS"/>
              </a:rPr>
              <a:t>tstovo tipą (renkamasi iš sąrašo), atstovo vardą ir pavardę, </a:t>
            </a:r>
            <a:r>
              <a:rPr lang="lt-LT" dirty="0">
                <a:latin typeface="Arial" panose="020B0604020202020204" pitchFamily="34" charset="0"/>
                <a:ea typeface="Arial Unicode MS"/>
              </a:rPr>
              <a:t>a</a:t>
            </a:r>
            <a:r>
              <a:rPr lang="tg-Cyrl-TJ" dirty="0">
                <a:latin typeface="Arial" panose="020B0604020202020204" pitchFamily="34" charset="0"/>
                <a:ea typeface="Arial Unicode MS"/>
              </a:rPr>
              <a:t>smens kod</a:t>
            </a:r>
            <a:r>
              <a:rPr lang="lt-LT" dirty="0">
                <a:latin typeface="Arial" panose="020B0604020202020204" pitchFamily="34" charset="0"/>
                <a:ea typeface="Arial Unicode MS"/>
              </a:rPr>
              <a:t>ą.</a:t>
            </a:r>
            <a:endParaRPr lang="lt-LT" dirty="0"/>
          </a:p>
        </p:txBody>
      </p:sp>
      <p:sp>
        <p:nvSpPr>
          <p:cNvPr id="9" name="Stačiakampis 8">
            <a:extLst>
              <a:ext uri="{FF2B5EF4-FFF2-40B4-BE49-F238E27FC236}">
                <a16:creationId xmlns:a16="http://schemas.microsoft.com/office/drawing/2014/main" id="{1FC92DBF-761C-40BA-B68E-E23C0854E2CC}"/>
              </a:ext>
            </a:extLst>
          </p:cNvPr>
          <p:cNvSpPr/>
          <p:nvPr/>
        </p:nvSpPr>
        <p:spPr>
          <a:xfrm>
            <a:off x="294167" y="4613598"/>
            <a:ext cx="2911105" cy="2031325"/>
          </a:xfrm>
          <a:prstGeom prst="rect">
            <a:avLst/>
          </a:prstGeom>
        </p:spPr>
        <p:txBody>
          <a:bodyPr wrap="square">
            <a:spAutoFit/>
          </a:bodyPr>
          <a:lstStyle/>
          <a:p>
            <a:r>
              <a:rPr lang="lt-LT" dirty="0">
                <a:latin typeface="Arial" panose="020B0604020202020204" pitchFamily="34" charset="0"/>
                <a:ea typeface="Arial Unicode MS"/>
              </a:rPr>
              <a:t>Jeigu norite, kad konkretus atstovas būtų subjekto administratorius (turėtų daugiau teisių GPAIS) pažymėkite varnelę ties „Subjekto administratorius“.</a:t>
            </a:r>
            <a:endParaRPr lang="lt-LT" dirty="0"/>
          </a:p>
        </p:txBody>
      </p:sp>
      <p:sp>
        <p:nvSpPr>
          <p:cNvPr id="10" name="Stačiakampis 9">
            <a:extLst>
              <a:ext uri="{FF2B5EF4-FFF2-40B4-BE49-F238E27FC236}">
                <a16:creationId xmlns:a16="http://schemas.microsoft.com/office/drawing/2014/main" id="{9DA89D97-66AA-44EE-AD6F-722D2D3D5A2E}"/>
              </a:ext>
            </a:extLst>
          </p:cNvPr>
          <p:cNvSpPr/>
          <p:nvPr/>
        </p:nvSpPr>
        <p:spPr>
          <a:xfrm>
            <a:off x="3255333" y="6164029"/>
            <a:ext cx="2284230" cy="4808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10">
            <a:extLst>
              <a:ext uri="{FF2B5EF4-FFF2-40B4-BE49-F238E27FC236}">
                <a16:creationId xmlns:a16="http://schemas.microsoft.com/office/drawing/2014/main" id="{9B7B5DA8-A1C0-45D1-9EB4-DFF5594822C0}"/>
              </a:ext>
            </a:extLst>
          </p:cNvPr>
          <p:cNvSpPr/>
          <p:nvPr/>
        </p:nvSpPr>
        <p:spPr>
          <a:xfrm>
            <a:off x="6386706" y="6045320"/>
            <a:ext cx="1534468" cy="718312"/>
          </a:xfrm>
          <a:prstGeom prst="wedgeRectCallout">
            <a:avLst>
              <a:gd name="adj1" fmla="val -113829"/>
              <a:gd name="adj2" fmla="val 486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
        <p:nvSpPr>
          <p:cNvPr id="12" name="Stačiakampis 11">
            <a:extLst>
              <a:ext uri="{FF2B5EF4-FFF2-40B4-BE49-F238E27FC236}">
                <a16:creationId xmlns:a16="http://schemas.microsoft.com/office/drawing/2014/main" id="{C74926D1-C4D4-40DD-8031-2B857F475B99}"/>
              </a:ext>
            </a:extLst>
          </p:cNvPr>
          <p:cNvSpPr/>
          <p:nvPr/>
        </p:nvSpPr>
        <p:spPr>
          <a:xfrm>
            <a:off x="11015330" y="5518295"/>
            <a:ext cx="524540" cy="3965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12">
            <a:extLst>
              <a:ext uri="{FF2B5EF4-FFF2-40B4-BE49-F238E27FC236}">
                <a16:creationId xmlns:a16="http://schemas.microsoft.com/office/drawing/2014/main" id="{C8AC426A-D653-4FD0-95BD-E10CBA47BA35}"/>
              </a:ext>
            </a:extLst>
          </p:cNvPr>
          <p:cNvSpPr/>
          <p:nvPr/>
        </p:nvSpPr>
        <p:spPr>
          <a:xfrm>
            <a:off x="9196539" y="5773502"/>
            <a:ext cx="1534468" cy="718312"/>
          </a:xfrm>
          <a:prstGeom prst="wedgeRectCallout">
            <a:avLst>
              <a:gd name="adj1" fmla="val 76030"/>
              <a:gd name="adj2" fmla="val -4546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14" name="Stačiakampis 13">
            <a:extLst>
              <a:ext uri="{FF2B5EF4-FFF2-40B4-BE49-F238E27FC236}">
                <a16:creationId xmlns:a16="http://schemas.microsoft.com/office/drawing/2014/main" id="{85C9C9D1-99E0-4A3A-A970-A3354E94EFC0}"/>
              </a:ext>
            </a:extLst>
          </p:cNvPr>
          <p:cNvSpPr/>
          <p:nvPr/>
        </p:nvSpPr>
        <p:spPr>
          <a:xfrm>
            <a:off x="3255333" y="4901609"/>
            <a:ext cx="8642500" cy="5854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Stačiakampis 15">
            <a:extLst>
              <a:ext uri="{FF2B5EF4-FFF2-40B4-BE49-F238E27FC236}">
                <a16:creationId xmlns:a16="http://schemas.microsoft.com/office/drawing/2014/main" id="{BF785577-8B73-4D37-B3E5-69F9DDC35F37}"/>
              </a:ext>
            </a:extLst>
          </p:cNvPr>
          <p:cNvSpPr/>
          <p:nvPr/>
        </p:nvSpPr>
        <p:spPr>
          <a:xfrm>
            <a:off x="3248590" y="5536044"/>
            <a:ext cx="1534467" cy="3468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10205259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53183F6-1215-4EC6-B6C7-1627ECF5AE35}"/>
              </a:ext>
            </a:extLst>
          </p:cNvPr>
          <p:cNvSpPr>
            <a:spLocks noGrp="1"/>
          </p:cNvSpPr>
          <p:nvPr>
            <p:ph type="title"/>
          </p:nvPr>
        </p:nvSpPr>
        <p:spPr/>
        <p:txBody>
          <a:bodyPr/>
          <a:lstStyle/>
          <a:p>
            <a:r>
              <a:rPr lang="lt-LT" dirty="0"/>
              <a:t>Gautų įrodančių dokumentų/išrašytų patvirtinimų sąrašo peržiūra</a:t>
            </a:r>
          </a:p>
        </p:txBody>
      </p:sp>
      <p:sp>
        <p:nvSpPr>
          <p:cNvPr id="4" name="Stačiakampis 3">
            <a:extLst>
              <a:ext uri="{FF2B5EF4-FFF2-40B4-BE49-F238E27FC236}">
                <a16:creationId xmlns:a16="http://schemas.microsoft.com/office/drawing/2014/main" id="{7BBB94B6-BFC2-4220-A473-B535DDC14D61}"/>
              </a:ext>
            </a:extLst>
          </p:cNvPr>
          <p:cNvSpPr/>
          <p:nvPr/>
        </p:nvSpPr>
        <p:spPr>
          <a:xfrm>
            <a:off x="838199" y="1828270"/>
            <a:ext cx="10868247" cy="1200329"/>
          </a:xfrm>
          <a:prstGeom prst="rect">
            <a:avLst/>
          </a:prstGeom>
        </p:spPr>
        <p:txBody>
          <a:bodyPr wrap="square">
            <a:spAutoFit/>
          </a:bodyPr>
          <a:lstStyle/>
          <a:p>
            <a:r>
              <a:rPr lang="lt-LT" dirty="0">
                <a:latin typeface="Arial" panose="020B0604020202020204" pitchFamily="34" charset="0"/>
                <a:ea typeface="Arial Unicode MS"/>
              </a:rPr>
              <a:t>Visi GI organizacijos / užstato administratoriaus gauti įrodantys dokumentai arba išrašyti patvirtinimai matomi viename gautų įrodančių dokumentų/išrašytų patvirtinimų sąraše, kuriame nurodyti šie kiekvieno dokumento duomenys: </a:t>
            </a:r>
            <a:r>
              <a:rPr lang="lt-LT" b="1" dirty="0">
                <a:latin typeface="Arial" panose="020B0604020202020204" pitchFamily="34" charset="0"/>
                <a:ea typeface="Arial Unicode MS"/>
              </a:rPr>
              <a:t>[Dokumento Nr.]</a:t>
            </a:r>
            <a:r>
              <a:rPr lang="lt-LT" dirty="0">
                <a:latin typeface="Arial" panose="020B0604020202020204" pitchFamily="34" charset="0"/>
                <a:ea typeface="Arial Unicode MS"/>
              </a:rPr>
              <a:t>,</a:t>
            </a:r>
            <a:r>
              <a:rPr lang="lt-LT" b="1" dirty="0">
                <a:latin typeface="Arial" panose="020B0604020202020204" pitchFamily="34" charset="0"/>
                <a:ea typeface="Arial Unicode MS"/>
              </a:rPr>
              <a:t> [Dokumento būsenos data]</a:t>
            </a:r>
            <a:r>
              <a:rPr lang="lt-LT" dirty="0">
                <a:latin typeface="Arial" panose="020B0604020202020204" pitchFamily="34" charset="0"/>
                <a:ea typeface="Arial Unicode MS"/>
              </a:rPr>
              <a:t>,</a:t>
            </a:r>
            <a:r>
              <a:rPr lang="lt-LT" b="1" dirty="0">
                <a:latin typeface="Arial" panose="020B0604020202020204" pitchFamily="34" charset="0"/>
                <a:ea typeface="Arial Unicode MS"/>
              </a:rPr>
              <a:t> [Dokumento būsena]</a:t>
            </a:r>
            <a:r>
              <a:rPr lang="lt-LT" dirty="0">
                <a:latin typeface="Arial" panose="020B0604020202020204" pitchFamily="34" charset="0"/>
                <a:ea typeface="Arial Unicode MS"/>
              </a:rPr>
              <a:t>,</a:t>
            </a:r>
            <a:r>
              <a:rPr lang="lt-LT" b="1" dirty="0">
                <a:latin typeface="Arial" panose="020B0604020202020204" pitchFamily="34" charset="0"/>
                <a:ea typeface="Arial Unicode MS"/>
              </a:rPr>
              <a:t> [Dokumento siuntėjas]</a:t>
            </a:r>
            <a:r>
              <a:rPr lang="lt-LT" dirty="0">
                <a:latin typeface="Arial" panose="020B0604020202020204" pitchFamily="34" charset="0"/>
                <a:ea typeface="Arial Unicode MS"/>
              </a:rPr>
              <a:t>,</a:t>
            </a:r>
            <a:r>
              <a:rPr lang="lt-LT" b="1" dirty="0">
                <a:latin typeface="Arial" panose="020B0604020202020204" pitchFamily="34" charset="0"/>
                <a:ea typeface="Arial Unicode MS"/>
              </a:rPr>
              <a:t> [Dokumento gavėjas]</a:t>
            </a:r>
            <a:r>
              <a:rPr lang="lt-LT" dirty="0">
                <a:latin typeface="Arial" panose="020B0604020202020204" pitchFamily="34" charset="0"/>
                <a:ea typeface="Arial Unicode MS"/>
              </a:rPr>
              <a:t>, </a:t>
            </a:r>
            <a:r>
              <a:rPr lang="lt-LT" b="1" dirty="0">
                <a:latin typeface="Arial" panose="020B0604020202020204" pitchFamily="34" charset="0"/>
                <a:ea typeface="Arial Unicode MS"/>
              </a:rPr>
              <a:t>[Ataskaitiniai metai]</a:t>
            </a:r>
            <a:r>
              <a:rPr lang="lt-LT" dirty="0">
                <a:latin typeface="Arial" panose="020B0604020202020204" pitchFamily="34" charset="0"/>
                <a:ea typeface="Arial Unicode MS"/>
              </a:rPr>
              <a:t>,</a:t>
            </a:r>
            <a:r>
              <a:rPr lang="lt-LT" b="1" dirty="0">
                <a:latin typeface="Arial" panose="020B0604020202020204" pitchFamily="34" charset="0"/>
                <a:ea typeface="Arial Unicode MS"/>
              </a:rPr>
              <a:t> [Gaminių/pakuočių srautas]</a:t>
            </a:r>
            <a:r>
              <a:rPr lang="lt-LT" dirty="0">
                <a:latin typeface="Arial" panose="020B0604020202020204" pitchFamily="34" charset="0"/>
                <a:ea typeface="Arial Unicode MS"/>
              </a:rPr>
              <a:t>.</a:t>
            </a:r>
            <a:endParaRPr lang="lt-LT" dirty="0"/>
          </a:p>
        </p:txBody>
      </p:sp>
      <p:sp>
        <p:nvSpPr>
          <p:cNvPr id="5" name="Stačiakampis 4">
            <a:extLst>
              <a:ext uri="{FF2B5EF4-FFF2-40B4-BE49-F238E27FC236}">
                <a16:creationId xmlns:a16="http://schemas.microsoft.com/office/drawing/2014/main" id="{627653BF-5073-4DDB-8D09-D271DCC52740}"/>
              </a:ext>
            </a:extLst>
          </p:cNvPr>
          <p:cNvSpPr/>
          <p:nvPr/>
        </p:nvSpPr>
        <p:spPr>
          <a:xfrm>
            <a:off x="838199" y="3367737"/>
            <a:ext cx="10868246" cy="646331"/>
          </a:xfrm>
          <a:prstGeom prst="rect">
            <a:avLst/>
          </a:prstGeom>
        </p:spPr>
        <p:txBody>
          <a:bodyPr wrap="square">
            <a:spAutoFit/>
          </a:bodyPr>
          <a:lstStyle/>
          <a:p>
            <a:r>
              <a:rPr lang="lt-LT" dirty="0">
                <a:latin typeface="Arial" panose="020B0604020202020204" pitchFamily="34" charset="0"/>
                <a:ea typeface="Arial Unicode MS"/>
              </a:rPr>
              <a:t>Naujausi pagal dokumento būsenos datą gauti įrodantys dokumentai arba išrašyti patvirtinimai matomi sąrašo viršuje.</a:t>
            </a:r>
            <a:endParaRPr lang="lt-LT" dirty="0"/>
          </a:p>
        </p:txBody>
      </p:sp>
      <p:sp>
        <p:nvSpPr>
          <p:cNvPr id="6" name="Stačiakampis 5">
            <a:extLst>
              <a:ext uri="{FF2B5EF4-FFF2-40B4-BE49-F238E27FC236}">
                <a16:creationId xmlns:a16="http://schemas.microsoft.com/office/drawing/2014/main" id="{6FB3B06E-6E65-4802-9838-C773292D5A59}"/>
              </a:ext>
            </a:extLst>
          </p:cNvPr>
          <p:cNvSpPr/>
          <p:nvPr/>
        </p:nvSpPr>
        <p:spPr>
          <a:xfrm>
            <a:off x="838199" y="4168540"/>
            <a:ext cx="5763116" cy="369332"/>
          </a:xfrm>
          <a:prstGeom prst="rect">
            <a:avLst/>
          </a:prstGeom>
        </p:spPr>
        <p:txBody>
          <a:bodyPr wrap="none">
            <a:spAutoFit/>
          </a:bodyPr>
          <a:lstStyle/>
          <a:p>
            <a:r>
              <a:rPr lang="lt-LT" dirty="0">
                <a:latin typeface="Arial" panose="020B0604020202020204" pitchFamily="34" charset="0"/>
                <a:ea typeface="Arial Unicode MS"/>
              </a:rPr>
              <a:t>Dokumento tipas pateikiamas paspaudus mygtuką </a:t>
            </a:r>
            <a:r>
              <a:rPr lang="lt-LT" b="1" dirty="0">
                <a:latin typeface="Arial" panose="020B0604020202020204" pitchFamily="34" charset="0"/>
                <a:ea typeface="Arial Unicode MS"/>
              </a:rPr>
              <a:t>[</a:t>
            </a:r>
            <a:r>
              <a:rPr lang="en-US" b="1" dirty="0">
                <a:latin typeface="Arial" panose="020B0604020202020204" pitchFamily="34" charset="0"/>
                <a:ea typeface="Arial Unicode MS"/>
              </a:rPr>
              <a:t>?</a:t>
            </a:r>
            <a:r>
              <a:rPr lang="lt-LT" b="1" dirty="0">
                <a:latin typeface="Arial" panose="020B0604020202020204" pitchFamily="34" charset="0"/>
                <a:ea typeface="Arial Unicode MS"/>
              </a:rPr>
              <a:t>]</a:t>
            </a:r>
            <a:r>
              <a:rPr lang="lt-LT" dirty="0">
                <a:latin typeface="Arial" panose="020B0604020202020204" pitchFamily="34" charset="0"/>
                <a:ea typeface="Arial Unicode MS"/>
              </a:rPr>
              <a:t>.</a:t>
            </a:r>
            <a:endParaRPr lang="lt-LT" dirty="0"/>
          </a:p>
        </p:txBody>
      </p:sp>
      <p:sp>
        <p:nvSpPr>
          <p:cNvPr id="7" name="Stačiakampis 6">
            <a:extLst>
              <a:ext uri="{FF2B5EF4-FFF2-40B4-BE49-F238E27FC236}">
                <a16:creationId xmlns:a16="http://schemas.microsoft.com/office/drawing/2014/main" id="{ED45D548-AF4B-45FE-B778-3775AFD4F85D}"/>
              </a:ext>
            </a:extLst>
          </p:cNvPr>
          <p:cNvSpPr/>
          <p:nvPr/>
        </p:nvSpPr>
        <p:spPr>
          <a:xfrm>
            <a:off x="838198" y="4738549"/>
            <a:ext cx="10783187" cy="923330"/>
          </a:xfrm>
          <a:prstGeom prst="rect">
            <a:avLst/>
          </a:prstGeom>
        </p:spPr>
        <p:txBody>
          <a:bodyPr wrap="square">
            <a:spAutoFit/>
          </a:bodyPr>
          <a:lstStyle/>
          <a:p>
            <a:r>
              <a:rPr lang="lt-LT" b="1" dirty="0">
                <a:latin typeface="Arial" panose="020B0604020202020204" pitchFamily="34" charset="0"/>
                <a:ea typeface="Arial Unicode MS"/>
              </a:rPr>
              <a:t>PASTABA. Jeigu dokumento tipas yra įrodantis dokumentas, tada GI organizacija / užstato administratorius visada bus dokumento gavėjas, o jeigu dokumento tipas yra patvirtinimas, tada GI organizacija / užstato administratorius visada yra dokumento siuntėjas.</a:t>
            </a:r>
            <a:endParaRPr lang="lt-LT" dirty="0"/>
          </a:p>
        </p:txBody>
      </p:sp>
    </p:spTree>
    <p:extLst>
      <p:ext uri="{BB962C8B-B14F-4D97-AF65-F5344CB8AC3E}">
        <p14:creationId xmlns:p14="http://schemas.microsoft.com/office/powerpoint/2010/main" val="226145076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0B3A553-6B9E-4BE6-8A43-A644F25224D6}"/>
              </a:ext>
            </a:extLst>
          </p:cNvPr>
          <p:cNvSpPr>
            <a:spLocks noGrp="1"/>
          </p:cNvSpPr>
          <p:nvPr>
            <p:ph type="title"/>
          </p:nvPr>
        </p:nvSpPr>
        <p:spPr/>
        <p:txBody>
          <a:bodyPr/>
          <a:lstStyle/>
          <a:p>
            <a:r>
              <a:rPr lang="lt-LT" dirty="0"/>
              <a:t>Gautų įrodančių dokumentų/išrašytų patvirtinimų sąrašo peržiūra</a:t>
            </a:r>
          </a:p>
        </p:txBody>
      </p:sp>
      <p:pic>
        <p:nvPicPr>
          <p:cNvPr id="5" name="Turinio vietos rezervavimo ženklas 4">
            <a:extLst>
              <a:ext uri="{FF2B5EF4-FFF2-40B4-BE49-F238E27FC236}">
                <a16:creationId xmlns:a16="http://schemas.microsoft.com/office/drawing/2014/main" id="{67EB2621-B386-436D-AD5B-9C3DEFAEAC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1926" y="2141537"/>
            <a:ext cx="9113635" cy="4351338"/>
          </a:xfrm>
        </p:spPr>
      </p:pic>
      <p:sp>
        <p:nvSpPr>
          <p:cNvPr id="6" name="Stačiakampis 5">
            <a:extLst>
              <a:ext uri="{FF2B5EF4-FFF2-40B4-BE49-F238E27FC236}">
                <a16:creationId xmlns:a16="http://schemas.microsoft.com/office/drawing/2014/main" id="{7B29AA09-3641-4CE0-A235-B0EE7638BE52}"/>
              </a:ext>
            </a:extLst>
          </p:cNvPr>
          <p:cNvSpPr/>
          <p:nvPr/>
        </p:nvSpPr>
        <p:spPr>
          <a:xfrm>
            <a:off x="10513063" y="5483227"/>
            <a:ext cx="840737" cy="1009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C9ACC09C-1867-4856-A1B9-07AB3E54206D}"/>
              </a:ext>
            </a:extLst>
          </p:cNvPr>
          <p:cNvSpPr/>
          <p:nvPr/>
        </p:nvSpPr>
        <p:spPr>
          <a:xfrm>
            <a:off x="316439" y="2052659"/>
            <a:ext cx="2445487" cy="3416320"/>
          </a:xfrm>
          <a:prstGeom prst="rect">
            <a:avLst/>
          </a:prstGeom>
        </p:spPr>
        <p:txBody>
          <a:bodyPr wrap="square">
            <a:spAutoFit/>
          </a:bodyPr>
          <a:lstStyle/>
          <a:p>
            <a:r>
              <a:rPr lang="lt-LT" dirty="0">
                <a:latin typeface="Arial" panose="020B0604020202020204" pitchFamily="34" charset="0"/>
                <a:ea typeface="Arial Unicode MS"/>
              </a:rPr>
              <a:t>Jeigu norite peržiūrėti konkretaus gauto įrodančio dokumento/išrašyto patvirtinimo duomenis, pavyzdžiui norite baigti rengti patvirtinimą, pasirinkto patvirtinimo dokumento eilutėje spauskite mygtuką </a:t>
            </a:r>
            <a:r>
              <a:rPr lang="lt-LT" b="1" dirty="0">
                <a:latin typeface="Arial" panose="020B0604020202020204" pitchFamily="34" charset="0"/>
                <a:ea typeface="Arial Unicode MS"/>
              </a:rPr>
              <a:t>[Peržiūrėti]</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345953354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A6FEA43-1752-4F83-87F3-522D7D1603C8}"/>
              </a:ext>
            </a:extLst>
          </p:cNvPr>
          <p:cNvSpPr>
            <a:spLocks noGrp="1"/>
          </p:cNvSpPr>
          <p:nvPr>
            <p:ph type="title"/>
          </p:nvPr>
        </p:nvSpPr>
        <p:spPr/>
        <p:txBody>
          <a:bodyPr/>
          <a:lstStyle/>
          <a:p>
            <a:r>
              <a:rPr lang="lt-LT" dirty="0"/>
              <a:t>Gautų įrodančių dokumentų/išrašytų patvirtinimų sąrašo peržiūra</a:t>
            </a:r>
          </a:p>
        </p:txBody>
      </p:sp>
      <p:pic>
        <p:nvPicPr>
          <p:cNvPr id="5" name="Turinio vietos rezervavimo ženklas 4">
            <a:extLst>
              <a:ext uri="{FF2B5EF4-FFF2-40B4-BE49-F238E27FC236}">
                <a16:creationId xmlns:a16="http://schemas.microsoft.com/office/drawing/2014/main" id="{F7137082-8816-4455-A234-B8B10B1392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619" y="2314722"/>
            <a:ext cx="9113635" cy="4351338"/>
          </a:xfrm>
        </p:spPr>
      </p:pic>
      <p:sp>
        <p:nvSpPr>
          <p:cNvPr id="6" name="Stačiakampis 5">
            <a:extLst>
              <a:ext uri="{FF2B5EF4-FFF2-40B4-BE49-F238E27FC236}">
                <a16:creationId xmlns:a16="http://schemas.microsoft.com/office/drawing/2014/main" id="{7C1902C7-0160-4598-8716-4775B5FDA92F}"/>
              </a:ext>
            </a:extLst>
          </p:cNvPr>
          <p:cNvSpPr/>
          <p:nvPr/>
        </p:nvSpPr>
        <p:spPr>
          <a:xfrm>
            <a:off x="2857619" y="3292920"/>
            <a:ext cx="9113635" cy="18532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0E46A1F1-558A-46B3-8D5C-5EC040A7FB6A}"/>
              </a:ext>
            </a:extLst>
          </p:cNvPr>
          <p:cNvSpPr/>
          <p:nvPr/>
        </p:nvSpPr>
        <p:spPr>
          <a:xfrm>
            <a:off x="357963" y="2103740"/>
            <a:ext cx="2499656" cy="4524315"/>
          </a:xfrm>
          <a:prstGeom prst="rect">
            <a:avLst/>
          </a:prstGeom>
        </p:spPr>
        <p:txBody>
          <a:bodyPr wrap="square">
            <a:spAutoFit/>
          </a:bodyPr>
          <a:lstStyle/>
          <a:p>
            <a:r>
              <a:rPr lang="lt-LT" dirty="0">
                <a:latin typeface="Arial" panose="020B0604020202020204" pitchFamily="34" charset="0"/>
                <a:ea typeface="Arial Unicode MS"/>
              </a:rPr>
              <a:t>Tam, kad norimą gautą įrodantį dokumentą/išrašytą patvirtinimą surastumėte paprasčiau, dokumentų sąraše pateikiamas reikšmių filtras, kuriame įrašius tam tikras reikšmes ir paspaudus mygtuką </a:t>
            </a:r>
            <a:r>
              <a:rPr lang="lt-LT" b="1" dirty="0">
                <a:latin typeface="Arial" panose="020B0604020202020204" pitchFamily="34" charset="0"/>
                <a:ea typeface="Arial Unicode MS"/>
              </a:rPr>
              <a:t>[Filtruoti]</a:t>
            </a:r>
            <a:r>
              <a:rPr lang="lt-LT" dirty="0">
                <a:latin typeface="Arial" panose="020B0604020202020204" pitchFamily="34" charset="0"/>
                <a:ea typeface="Arial Unicode MS"/>
              </a:rPr>
              <a:t> bus surastas atitinkamas įrodantis dokumentas ar išrašytas patvirtinimas.</a:t>
            </a:r>
            <a:endParaRPr lang="lt-LT" dirty="0"/>
          </a:p>
        </p:txBody>
      </p:sp>
    </p:spTree>
    <p:extLst>
      <p:ext uri="{BB962C8B-B14F-4D97-AF65-F5344CB8AC3E}">
        <p14:creationId xmlns:p14="http://schemas.microsoft.com/office/powerpoint/2010/main" val="362382090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09D0E75-064A-4636-9FAF-2D60EF4599A2}"/>
              </a:ext>
            </a:extLst>
          </p:cNvPr>
          <p:cNvSpPr>
            <a:spLocks noGrp="1"/>
          </p:cNvSpPr>
          <p:nvPr>
            <p:ph type="title"/>
          </p:nvPr>
        </p:nvSpPr>
        <p:spPr/>
        <p:txBody>
          <a:bodyPr/>
          <a:lstStyle/>
          <a:p>
            <a:r>
              <a:rPr lang="lt-LT" dirty="0"/>
              <a:t>Gautų įrodančių dokumentų/išrašytų patvirtinimų sąrašo peržiūra</a:t>
            </a:r>
          </a:p>
        </p:txBody>
      </p:sp>
      <p:pic>
        <p:nvPicPr>
          <p:cNvPr id="5" name="Turinio vietos rezervavimo ženklas 4">
            <a:extLst>
              <a:ext uri="{FF2B5EF4-FFF2-40B4-BE49-F238E27FC236}">
                <a16:creationId xmlns:a16="http://schemas.microsoft.com/office/drawing/2014/main" id="{C01C2DF5-AB17-4FED-BFAA-E7B00323C3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2991" y="3284308"/>
            <a:ext cx="10515600" cy="3305301"/>
          </a:xfrm>
        </p:spPr>
      </p:pic>
      <p:sp>
        <p:nvSpPr>
          <p:cNvPr id="6" name="Stačiakampis 5">
            <a:extLst>
              <a:ext uri="{FF2B5EF4-FFF2-40B4-BE49-F238E27FC236}">
                <a16:creationId xmlns:a16="http://schemas.microsoft.com/office/drawing/2014/main" id="{42B91D94-97EE-4C6C-AACF-CF20654774AD}"/>
              </a:ext>
            </a:extLst>
          </p:cNvPr>
          <p:cNvSpPr/>
          <p:nvPr/>
        </p:nvSpPr>
        <p:spPr>
          <a:xfrm>
            <a:off x="379228" y="1839455"/>
            <a:ext cx="11433544" cy="923330"/>
          </a:xfrm>
          <a:prstGeom prst="rect">
            <a:avLst/>
          </a:prstGeom>
        </p:spPr>
        <p:txBody>
          <a:bodyPr wrap="square">
            <a:spAutoFit/>
          </a:bodyPr>
          <a:lstStyle/>
          <a:p>
            <a:pPr marL="540385" algn="just">
              <a:spcBef>
                <a:spcPts val="1200"/>
              </a:spcBef>
              <a:spcAft>
                <a:spcPts val="0"/>
              </a:spcAft>
            </a:pPr>
            <a:r>
              <a:rPr lang="lt-LT" b="1" dirty="0">
                <a:latin typeface="Arial" panose="020B0604020202020204" pitchFamily="34" charset="0"/>
                <a:ea typeface="Arial Unicode MS"/>
              </a:rPr>
              <a:t>Mano dalyvavimas</a:t>
            </a:r>
            <a:r>
              <a:rPr lang="lt-LT" dirty="0">
                <a:latin typeface="Arial" panose="020B0604020202020204" pitchFamily="34" charset="0"/>
                <a:ea typeface="Arial Unicode MS"/>
              </a:rPr>
              <a:t> – pasirinkite reikšmę iš sąrašo: „Visos“, „Dokumento siuntėjas“, „Dokumento gavėjas. Jei pasirinksite reikšmę „Visos“, tai jokio papildomo filtravimo GPAIS neatliks. Jei pasirinksite kitą reikšmę, tai bus rodomi tik tie dokumentai, kurie atitiks pasirinktą reikšmę;</a:t>
            </a:r>
          </a:p>
        </p:txBody>
      </p:sp>
      <p:sp>
        <p:nvSpPr>
          <p:cNvPr id="7" name="Stačiakampis 6">
            <a:extLst>
              <a:ext uri="{FF2B5EF4-FFF2-40B4-BE49-F238E27FC236}">
                <a16:creationId xmlns:a16="http://schemas.microsoft.com/office/drawing/2014/main" id="{4DB87DF4-7784-4BD5-B379-970FD9CE5BD0}"/>
              </a:ext>
            </a:extLst>
          </p:cNvPr>
          <p:cNvSpPr/>
          <p:nvPr/>
        </p:nvSpPr>
        <p:spPr>
          <a:xfrm>
            <a:off x="1549816" y="4632623"/>
            <a:ext cx="5148696" cy="1009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52496886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51A5CDE-219C-4289-A67C-131000E62E0B}"/>
              </a:ext>
            </a:extLst>
          </p:cNvPr>
          <p:cNvSpPr>
            <a:spLocks noGrp="1"/>
          </p:cNvSpPr>
          <p:nvPr>
            <p:ph type="title"/>
          </p:nvPr>
        </p:nvSpPr>
        <p:spPr/>
        <p:txBody>
          <a:bodyPr/>
          <a:lstStyle/>
          <a:p>
            <a:r>
              <a:rPr lang="lt-LT" dirty="0"/>
              <a:t>Gautų įrodančių dokumentų/išrašytų patvirtinimų sąrašo peržiūra</a:t>
            </a:r>
          </a:p>
        </p:txBody>
      </p:sp>
      <p:pic>
        <p:nvPicPr>
          <p:cNvPr id="9" name="Turinio vietos rezervavimo ženklas 8">
            <a:extLst>
              <a:ext uri="{FF2B5EF4-FFF2-40B4-BE49-F238E27FC236}">
                <a16:creationId xmlns:a16="http://schemas.microsoft.com/office/drawing/2014/main" id="{FE5FB495-7484-486A-A065-CB544120F3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5521" y="3268901"/>
            <a:ext cx="10515600" cy="3314851"/>
          </a:xfrm>
        </p:spPr>
      </p:pic>
      <p:sp>
        <p:nvSpPr>
          <p:cNvPr id="10" name="Stačiakampis 9">
            <a:extLst>
              <a:ext uri="{FF2B5EF4-FFF2-40B4-BE49-F238E27FC236}">
                <a16:creationId xmlns:a16="http://schemas.microsoft.com/office/drawing/2014/main" id="{D86582B9-5DC9-4391-9267-38890813D025}"/>
              </a:ext>
            </a:extLst>
          </p:cNvPr>
          <p:cNvSpPr/>
          <p:nvPr/>
        </p:nvSpPr>
        <p:spPr>
          <a:xfrm>
            <a:off x="838200" y="1602632"/>
            <a:ext cx="11142921" cy="1754326"/>
          </a:xfrm>
          <a:prstGeom prst="rect">
            <a:avLst/>
          </a:prstGeom>
        </p:spPr>
        <p:txBody>
          <a:bodyPr wrap="square">
            <a:spAutoFit/>
          </a:bodyPr>
          <a:lstStyle/>
          <a:p>
            <a:r>
              <a:rPr lang="lt-LT" b="1" dirty="0">
                <a:latin typeface="Arial" panose="020B0604020202020204" pitchFamily="34" charset="0"/>
                <a:ea typeface="Arial Unicode MS"/>
              </a:rPr>
              <a:t>Dokumento tipas</a:t>
            </a:r>
            <a:r>
              <a:rPr lang="lt-LT" dirty="0">
                <a:latin typeface="Arial" panose="020B0604020202020204" pitchFamily="34" charset="0"/>
                <a:ea typeface="Arial Unicode MS"/>
              </a:rPr>
              <a:t> – pasirinkite reikšmę iš dokumento tipų sąrašo su papildoma galimybe pasirikti reikšmę „Visi“. Jei pasirinkta reikšmė „Visi“, tai jokio papildomo filtravimo neatliekama. Jei pasirinksite kitą reikšmę, tai bus rodomi tik tie dokumentai, kurie atitiks pasirinktą reikšmę. Dokumento tipo galimos reikšmės: „Visi“, „Patvirtinimas apie gaminių ir (ar) pakuočių atliekų sutvarkymą“, „Naudotojo (perdirbėjo)/Eksportuotojo gaminių ir (ar) pakuočių atliekų sutvarkymą įrodantis dokumentas“ ir „Surinkėjo/Mišrių komunalinių atliekų apdorotojo gaminių ir (ar) pakuočių atliekų sutvarkymą įrodantis dokumentas“</a:t>
            </a:r>
            <a:endParaRPr lang="lt-LT" dirty="0"/>
          </a:p>
        </p:txBody>
      </p:sp>
      <p:sp>
        <p:nvSpPr>
          <p:cNvPr id="11" name="Stačiakampis 10">
            <a:extLst>
              <a:ext uri="{FF2B5EF4-FFF2-40B4-BE49-F238E27FC236}">
                <a16:creationId xmlns:a16="http://schemas.microsoft.com/office/drawing/2014/main" id="{1E2C04C8-08D0-4FD9-8F88-72B98B843E65}"/>
              </a:ext>
            </a:extLst>
          </p:cNvPr>
          <p:cNvSpPr/>
          <p:nvPr/>
        </p:nvSpPr>
        <p:spPr>
          <a:xfrm>
            <a:off x="6723321" y="4594465"/>
            <a:ext cx="5148696" cy="11657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34491712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9F4489F-1597-4A59-8B49-FB29013F83F4}"/>
              </a:ext>
            </a:extLst>
          </p:cNvPr>
          <p:cNvSpPr>
            <a:spLocks noGrp="1"/>
          </p:cNvSpPr>
          <p:nvPr>
            <p:ph type="title"/>
          </p:nvPr>
        </p:nvSpPr>
        <p:spPr/>
        <p:txBody>
          <a:bodyPr/>
          <a:lstStyle/>
          <a:p>
            <a:r>
              <a:rPr lang="lt-LT" dirty="0"/>
              <a:t>Gautų įrodančių dokumentų/išrašytų patvirtinimų sąrašo peržiūra</a:t>
            </a:r>
          </a:p>
        </p:txBody>
      </p:sp>
      <p:pic>
        <p:nvPicPr>
          <p:cNvPr id="5" name="Turinio vietos rezervavimo ženklas 4">
            <a:extLst>
              <a:ext uri="{FF2B5EF4-FFF2-40B4-BE49-F238E27FC236}">
                <a16:creationId xmlns:a16="http://schemas.microsoft.com/office/drawing/2014/main" id="{474AEA0F-1730-4B78-8405-8E8A5BB01B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9316" y="3304467"/>
            <a:ext cx="10515600" cy="3328779"/>
          </a:xfrm>
        </p:spPr>
      </p:pic>
      <p:sp>
        <p:nvSpPr>
          <p:cNvPr id="6" name="Stačiakampis 5">
            <a:extLst>
              <a:ext uri="{FF2B5EF4-FFF2-40B4-BE49-F238E27FC236}">
                <a16:creationId xmlns:a16="http://schemas.microsoft.com/office/drawing/2014/main" id="{A1043603-FDCB-4FAE-8B8E-ED5FFACCCD62}"/>
              </a:ext>
            </a:extLst>
          </p:cNvPr>
          <p:cNvSpPr/>
          <p:nvPr/>
        </p:nvSpPr>
        <p:spPr>
          <a:xfrm>
            <a:off x="838199" y="1936254"/>
            <a:ext cx="10995837" cy="646331"/>
          </a:xfrm>
          <a:prstGeom prst="rect">
            <a:avLst/>
          </a:prstGeom>
        </p:spPr>
        <p:txBody>
          <a:bodyPr wrap="square">
            <a:spAutoFit/>
          </a:bodyPr>
          <a:lstStyle/>
          <a:p>
            <a:r>
              <a:rPr lang="lt-LT" b="1" dirty="0">
                <a:latin typeface="Arial" panose="020B0604020202020204" pitchFamily="34" charset="0"/>
                <a:ea typeface="Arial Unicode MS"/>
              </a:rPr>
              <a:t>Dokumento būsena </a:t>
            </a:r>
            <a:r>
              <a:rPr lang="lt-LT" dirty="0">
                <a:latin typeface="Arial" panose="020B0604020202020204" pitchFamily="34" charset="0"/>
                <a:ea typeface="Arial Unicode MS"/>
              </a:rPr>
              <a:t>– pasirinkite reikšmę iš sąrašo: „Visos“, „Išsaugotas“, „Pateiktas“, „Priimtas“, „Atmestas“</a:t>
            </a:r>
            <a:endParaRPr lang="lt-LT" dirty="0"/>
          </a:p>
        </p:txBody>
      </p:sp>
      <p:sp>
        <p:nvSpPr>
          <p:cNvPr id="7" name="Stačiakampis 6">
            <a:extLst>
              <a:ext uri="{FF2B5EF4-FFF2-40B4-BE49-F238E27FC236}">
                <a16:creationId xmlns:a16="http://schemas.microsoft.com/office/drawing/2014/main" id="{874A6EBF-8D54-4EE6-8FFD-A54F1D9F0F5D}"/>
              </a:ext>
            </a:extLst>
          </p:cNvPr>
          <p:cNvSpPr/>
          <p:nvPr/>
        </p:nvSpPr>
        <p:spPr>
          <a:xfrm>
            <a:off x="8442251" y="5231220"/>
            <a:ext cx="3470524" cy="11669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98290905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8A8FE28-622E-46E1-94F4-40CF3C68919D}"/>
              </a:ext>
            </a:extLst>
          </p:cNvPr>
          <p:cNvSpPr>
            <a:spLocks noGrp="1"/>
          </p:cNvSpPr>
          <p:nvPr>
            <p:ph type="title"/>
          </p:nvPr>
        </p:nvSpPr>
        <p:spPr/>
        <p:txBody>
          <a:bodyPr/>
          <a:lstStyle/>
          <a:p>
            <a:r>
              <a:rPr lang="lt-LT" dirty="0"/>
              <a:t>Gautų įrodančių dokumentų/išrašytų patvirtinimų sąrašo peržiūra</a:t>
            </a:r>
          </a:p>
        </p:txBody>
      </p:sp>
      <p:pic>
        <p:nvPicPr>
          <p:cNvPr id="5" name="Turinio vietos rezervavimo ženklas 4">
            <a:extLst>
              <a:ext uri="{FF2B5EF4-FFF2-40B4-BE49-F238E27FC236}">
                <a16:creationId xmlns:a16="http://schemas.microsoft.com/office/drawing/2014/main" id="{EE9F4199-5108-48AF-8C0D-C1F7E0C250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7418" y="3306268"/>
            <a:ext cx="10515600" cy="3282647"/>
          </a:xfrm>
        </p:spPr>
      </p:pic>
      <p:sp>
        <p:nvSpPr>
          <p:cNvPr id="6" name="Stačiakampis 5">
            <a:extLst>
              <a:ext uri="{FF2B5EF4-FFF2-40B4-BE49-F238E27FC236}">
                <a16:creationId xmlns:a16="http://schemas.microsoft.com/office/drawing/2014/main" id="{F3E89746-A740-4F79-BEFC-B9187CD328E4}"/>
              </a:ext>
            </a:extLst>
          </p:cNvPr>
          <p:cNvSpPr/>
          <p:nvPr/>
        </p:nvSpPr>
        <p:spPr>
          <a:xfrm>
            <a:off x="326065" y="1852146"/>
            <a:ext cx="10784958" cy="369332"/>
          </a:xfrm>
          <a:prstGeom prst="rect">
            <a:avLst/>
          </a:prstGeom>
        </p:spPr>
        <p:txBody>
          <a:bodyPr wrap="square">
            <a:spAutoFit/>
          </a:bodyPr>
          <a:lstStyle/>
          <a:p>
            <a:pPr marL="540385" algn="just">
              <a:spcBef>
                <a:spcPts val="1200"/>
              </a:spcBef>
              <a:spcAft>
                <a:spcPts val="0"/>
              </a:spcAft>
            </a:pPr>
            <a:r>
              <a:rPr lang="lt-LT" b="1" dirty="0">
                <a:latin typeface="Arial" panose="020B0604020202020204" pitchFamily="34" charset="0"/>
                <a:ea typeface="Arial Unicode MS"/>
              </a:rPr>
              <a:t>Gaminių/pakuočių srautas</a:t>
            </a:r>
            <a:r>
              <a:rPr lang="lt-LT" dirty="0">
                <a:latin typeface="Arial" panose="020B0604020202020204" pitchFamily="34" charset="0"/>
                <a:ea typeface="Arial Unicode MS"/>
              </a:rPr>
              <a:t> – pasirinkite reikšmę iš Gaminių/pakuočių srautų klasifikatoriaus.</a:t>
            </a:r>
          </a:p>
        </p:txBody>
      </p:sp>
      <p:sp>
        <p:nvSpPr>
          <p:cNvPr id="7" name="Stačiakampis 6">
            <a:extLst>
              <a:ext uri="{FF2B5EF4-FFF2-40B4-BE49-F238E27FC236}">
                <a16:creationId xmlns:a16="http://schemas.microsoft.com/office/drawing/2014/main" id="{75E7A2E3-AEA6-4EF9-9B6D-264547B88D72}"/>
              </a:ext>
            </a:extLst>
          </p:cNvPr>
          <p:cNvSpPr/>
          <p:nvPr/>
        </p:nvSpPr>
        <p:spPr>
          <a:xfrm>
            <a:off x="1648047" y="5752213"/>
            <a:ext cx="5071730" cy="8367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91834616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03409FA-BEC2-47AD-A77B-B88D64736949}"/>
              </a:ext>
            </a:extLst>
          </p:cNvPr>
          <p:cNvSpPr>
            <a:spLocks noGrp="1"/>
          </p:cNvSpPr>
          <p:nvPr>
            <p:ph type="title"/>
          </p:nvPr>
        </p:nvSpPr>
        <p:spPr/>
        <p:txBody>
          <a:bodyPr/>
          <a:lstStyle/>
          <a:p>
            <a:r>
              <a:rPr lang="lt-LT" dirty="0"/>
              <a:t>Gautų įrodančių dokumentų/išrašytų patvirtinimų sąrašo peržiūra</a:t>
            </a:r>
          </a:p>
        </p:txBody>
      </p:sp>
      <p:pic>
        <p:nvPicPr>
          <p:cNvPr id="5" name="Turinio vietos rezervavimo ženklas 4">
            <a:extLst>
              <a:ext uri="{FF2B5EF4-FFF2-40B4-BE49-F238E27FC236}">
                <a16:creationId xmlns:a16="http://schemas.microsoft.com/office/drawing/2014/main" id="{45678DA9-7FAC-4BD4-AC43-AAFE2FECA6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4888" y="3266334"/>
            <a:ext cx="10515600" cy="3319984"/>
          </a:xfrm>
        </p:spPr>
      </p:pic>
      <p:sp>
        <p:nvSpPr>
          <p:cNvPr id="6" name="Stačiakampis 5">
            <a:extLst>
              <a:ext uri="{FF2B5EF4-FFF2-40B4-BE49-F238E27FC236}">
                <a16:creationId xmlns:a16="http://schemas.microsoft.com/office/drawing/2014/main" id="{859BBFB8-1EF8-49EB-81D0-750540CA6AD3}"/>
              </a:ext>
            </a:extLst>
          </p:cNvPr>
          <p:cNvSpPr/>
          <p:nvPr/>
        </p:nvSpPr>
        <p:spPr>
          <a:xfrm>
            <a:off x="421758" y="2074477"/>
            <a:ext cx="8031126" cy="369332"/>
          </a:xfrm>
          <a:prstGeom prst="rect">
            <a:avLst/>
          </a:prstGeom>
        </p:spPr>
        <p:txBody>
          <a:bodyPr wrap="square">
            <a:spAutoFit/>
          </a:bodyPr>
          <a:lstStyle/>
          <a:p>
            <a:pPr marL="540385" algn="just">
              <a:spcBef>
                <a:spcPts val="1200"/>
              </a:spcBef>
              <a:spcAft>
                <a:spcPts val="0"/>
              </a:spcAft>
            </a:pPr>
            <a:r>
              <a:rPr lang="lt-LT" b="1" dirty="0">
                <a:latin typeface="Arial" panose="020B0604020202020204" pitchFamily="34" charset="0"/>
                <a:ea typeface="Arial Unicode MS"/>
              </a:rPr>
              <a:t>Ataskaitiniai metai</a:t>
            </a:r>
            <a:r>
              <a:rPr lang="lt-LT" dirty="0">
                <a:latin typeface="Arial" panose="020B0604020202020204" pitchFamily="34" charset="0"/>
                <a:ea typeface="Arial Unicode MS"/>
              </a:rPr>
              <a:t> – pasirinkite reikšmę iš atskaitinių metų sąrašo.</a:t>
            </a:r>
          </a:p>
        </p:txBody>
      </p:sp>
      <p:sp>
        <p:nvSpPr>
          <p:cNvPr id="7" name="Stačiakampis 6">
            <a:extLst>
              <a:ext uri="{FF2B5EF4-FFF2-40B4-BE49-F238E27FC236}">
                <a16:creationId xmlns:a16="http://schemas.microsoft.com/office/drawing/2014/main" id="{9FB24154-7EBF-4DC6-9868-9EC33D1DB8E1}"/>
              </a:ext>
            </a:extLst>
          </p:cNvPr>
          <p:cNvSpPr/>
          <p:nvPr/>
        </p:nvSpPr>
        <p:spPr>
          <a:xfrm>
            <a:off x="6677247" y="5749617"/>
            <a:ext cx="3434316" cy="8367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0295769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76F3BCA-3BCC-487D-8242-44718A126F2F}"/>
              </a:ext>
            </a:extLst>
          </p:cNvPr>
          <p:cNvSpPr>
            <a:spLocks noGrp="1"/>
          </p:cNvSpPr>
          <p:nvPr>
            <p:ph type="title"/>
          </p:nvPr>
        </p:nvSpPr>
        <p:spPr/>
        <p:txBody>
          <a:bodyPr/>
          <a:lstStyle/>
          <a:p>
            <a:r>
              <a:rPr lang="lt-LT" dirty="0"/>
              <a:t>Gautų įrodančių dokumentų/išrašytų patvirtinimų sąrašo peržiūra</a:t>
            </a:r>
          </a:p>
        </p:txBody>
      </p:sp>
      <p:sp>
        <p:nvSpPr>
          <p:cNvPr id="4" name="Stačiakampis 3">
            <a:extLst>
              <a:ext uri="{FF2B5EF4-FFF2-40B4-BE49-F238E27FC236}">
                <a16:creationId xmlns:a16="http://schemas.microsoft.com/office/drawing/2014/main" id="{6984C7C3-91D8-4197-912B-4074938EEC52}"/>
              </a:ext>
            </a:extLst>
          </p:cNvPr>
          <p:cNvSpPr/>
          <p:nvPr/>
        </p:nvSpPr>
        <p:spPr>
          <a:xfrm>
            <a:off x="391632" y="1780829"/>
            <a:ext cx="11408735" cy="3200876"/>
          </a:xfrm>
          <a:prstGeom prst="rect">
            <a:avLst/>
          </a:prstGeom>
        </p:spPr>
        <p:txBody>
          <a:bodyPr wrap="square">
            <a:spAutoFit/>
          </a:bodyPr>
          <a:lstStyle/>
          <a:p>
            <a:pPr marL="540385" algn="just">
              <a:spcBef>
                <a:spcPts val="1200"/>
              </a:spcBef>
              <a:spcAft>
                <a:spcPts val="0"/>
              </a:spcAft>
            </a:pPr>
            <a:r>
              <a:rPr lang="lt-LT" dirty="0">
                <a:latin typeface="Arial" panose="020B0604020202020204" pitchFamily="34" charset="0"/>
                <a:ea typeface="Arial Unicode MS"/>
              </a:rPr>
              <a:t>Kitos galimos filtravimo reikšmės:</a:t>
            </a:r>
          </a:p>
          <a:p>
            <a:pPr marL="540385" algn="just">
              <a:spcBef>
                <a:spcPts val="1200"/>
              </a:spcBef>
              <a:spcAft>
                <a:spcPts val="0"/>
              </a:spcAft>
            </a:pPr>
            <a:r>
              <a:rPr lang="lt-LT" b="1" dirty="0">
                <a:latin typeface="Arial" panose="020B0604020202020204" pitchFamily="34" charset="0"/>
                <a:ea typeface="Arial Unicode MS"/>
              </a:rPr>
              <a:t>Dokumento Nr.</a:t>
            </a:r>
            <a:r>
              <a:rPr lang="lt-LT" dirty="0">
                <a:latin typeface="Arial" panose="020B0604020202020204" pitchFamily="34" charset="0"/>
                <a:ea typeface="Arial Unicode MS"/>
              </a:rPr>
              <a:t> – įveskite teksto fragmentą</a:t>
            </a:r>
          </a:p>
          <a:p>
            <a:pPr marL="540385" algn="just">
              <a:spcBef>
                <a:spcPts val="1200"/>
              </a:spcBef>
              <a:spcAft>
                <a:spcPts val="0"/>
              </a:spcAft>
            </a:pPr>
            <a:r>
              <a:rPr lang="lt-LT" b="1" dirty="0">
                <a:latin typeface="Arial" panose="020B0604020202020204" pitchFamily="34" charset="0"/>
                <a:ea typeface="Arial Unicode MS"/>
              </a:rPr>
              <a:t>Dokumento dalyviai </a:t>
            </a:r>
            <a:r>
              <a:rPr lang="lt-LT" dirty="0">
                <a:latin typeface="Arial" panose="020B0604020202020204" pitchFamily="34" charset="0"/>
                <a:ea typeface="Arial Unicode MS"/>
              </a:rPr>
              <a:t>– įveskite įrodančio dokumento ar išrašyto patvirtinimo dalyvio kodo ar pavadinimo fragmentą. Prie šio duomenų lauko rodomas pagalbinis pranešimas „Dokumento siuntėjo/gavėjo įmonės kodo ar pavadinimo, ar vardo, ar pavardės fragmentas“.</a:t>
            </a:r>
          </a:p>
          <a:p>
            <a:pPr marL="540385" algn="just">
              <a:spcBef>
                <a:spcPts val="1200"/>
              </a:spcBef>
              <a:spcAft>
                <a:spcPts val="0"/>
              </a:spcAft>
            </a:pPr>
            <a:endParaRPr lang="lt-LT" dirty="0">
              <a:latin typeface="Arial" panose="020B0604020202020204" pitchFamily="34" charset="0"/>
              <a:ea typeface="Arial Unicode MS"/>
            </a:endParaRPr>
          </a:p>
          <a:p>
            <a:r>
              <a:rPr lang="lt-LT" dirty="0">
                <a:latin typeface="Arial" panose="020B0604020202020204" pitchFamily="34" charset="0"/>
                <a:ea typeface="Arial Unicode MS"/>
              </a:rPr>
              <a:t>Pavyzdžiui, pasirinkus norimą požymio „Mano dalyvavimas“ reikšmę, dokumento būseną ir gaminių/pakuočių srautą iš visų gautų įrodančių dokumentų/išrašytų patvirtinimų IS išrenka tuos, kurie atitiko filtravimo reikšmes.</a:t>
            </a:r>
            <a:endParaRPr lang="lt-LT" dirty="0"/>
          </a:p>
          <a:p>
            <a:pPr marL="540385" algn="just">
              <a:spcBef>
                <a:spcPts val="1200"/>
              </a:spcBef>
              <a:spcAft>
                <a:spcPts val="0"/>
              </a:spcAft>
            </a:pPr>
            <a:endParaRPr lang="lt-LT" dirty="0">
              <a:latin typeface="Arial" panose="020B0604020202020204" pitchFamily="34" charset="0"/>
              <a:ea typeface="Arial Unicode MS"/>
            </a:endParaRPr>
          </a:p>
        </p:txBody>
      </p:sp>
    </p:spTree>
    <p:extLst>
      <p:ext uri="{BB962C8B-B14F-4D97-AF65-F5344CB8AC3E}">
        <p14:creationId xmlns:p14="http://schemas.microsoft.com/office/powerpoint/2010/main" val="413116226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BA37840-4A1F-4DC8-8E41-45653512C378}"/>
              </a:ext>
            </a:extLst>
          </p:cNvPr>
          <p:cNvSpPr>
            <a:spLocks noGrp="1"/>
          </p:cNvSpPr>
          <p:nvPr>
            <p:ph type="title"/>
          </p:nvPr>
        </p:nvSpPr>
        <p:spPr/>
        <p:txBody>
          <a:bodyPr/>
          <a:lstStyle/>
          <a:p>
            <a:r>
              <a:rPr lang="lt-LT" dirty="0"/>
              <a:t>Įrodančių dokumentų priėmimas, atmetimas</a:t>
            </a:r>
          </a:p>
        </p:txBody>
      </p:sp>
      <p:pic>
        <p:nvPicPr>
          <p:cNvPr id="5" name="Turinio vietos rezervavimo ženklas 4">
            <a:extLst>
              <a:ext uri="{FF2B5EF4-FFF2-40B4-BE49-F238E27FC236}">
                <a16:creationId xmlns:a16="http://schemas.microsoft.com/office/drawing/2014/main" id="{4225C3E6-28B2-45F9-A3AF-E6556A1A21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3597" y="2506662"/>
            <a:ext cx="9938403" cy="4351338"/>
          </a:xfrm>
        </p:spPr>
      </p:pic>
      <p:sp>
        <p:nvSpPr>
          <p:cNvPr id="6" name="Stačiakampis 5">
            <a:extLst>
              <a:ext uri="{FF2B5EF4-FFF2-40B4-BE49-F238E27FC236}">
                <a16:creationId xmlns:a16="http://schemas.microsoft.com/office/drawing/2014/main" id="{D7BD3630-6E45-4666-B867-EDD5F9A28898}"/>
              </a:ext>
            </a:extLst>
          </p:cNvPr>
          <p:cNvSpPr/>
          <p:nvPr/>
        </p:nvSpPr>
        <p:spPr>
          <a:xfrm>
            <a:off x="435935" y="1360438"/>
            <a:ext cx="11483163" cy="1077218"/>
          </a:xfrm>
          <a:prstGeom prst="rect">
            <a:avLst/>
          </a:prstGeom>
        </p:spPr>
        <p:txBody>
          <a:bodyPr wrap="square">
            <a:spAutoFit/>
          </a:bodyPr>
          <a:lstStyle/>
          <a:p>
            <a:r>
              <a:rPr lang="lt-LT" sz="1600" dirty="0">
                <a:latin typeface="Arial" panose="020B0604020202020204" pitchFamily="34" charset="0"/>
                <a:ea typeface="Arial Unicode MS"/>
              </a:rPr>
              <a:t>Gautų įrodančių dokumentų/išrašytų patvirtinimų sąraše pasirinkite jums pateiktą tvirtinti įrodantį dokumentą ir paspauskite mygtuką </a:t>
            </a:r>
            <a:r>
              <a:rPr lang="lt-LT" sz="1600" b="1" dirty="0">
                <a:latin typeface="Arial" panose="020B0604020202020204" pitchFamily="34" charset="0"/>
                <a:ea typeface="Arial Unicode MS"/>
              </a:rPr>
              <a:t>[Peržiūrėti].</a:t>
            </a:r>
            <a:r>
              <a:rPr lang="lt-LT" sz="1600" dirty="0">
                <a:latin typeface="Arial" panose="020B0604020202020204" pitchFamily="34" charset="0"/>
                <a:ea typeface="Arial Unicode MS"/>
              </a:rPr>
              <a:t> Įrodantį dokumentą galima priimti tik tokiu atveju, kai įrodančio dokumento būsena yra „Pateiktas“ (</a:t>
            </a:r>
            <a:r>
              <a:rPr lang="lt-LT" sz="1600" i="1" dirty="0">
                <a:latin typeface="Arial" panose="020B0604020202020204" pitchFamily="34" charset="0"/>
                <a:ea typeface="Arial Unicode MS"/>
              </a:rPr>
              <a:t>atkreipiame dėmesį, kad  įrodančio dokumento siuntėjui pateikus Jums įrodantį dokumentą, Jūs gausite el. laišką, kuriame bus nurodyta informacija apie gautą dokumentą</a:t>
            </a:r>
            <a:r>
              <a:rPr lang="lt-LT" sz="1600" dirty="0">
                <a:latin typeface="Arial" panose="020B0604020202020204" pitchFamily="34" charset="0"/>
                <a:ea typeface="Arial Unicode MS"/>
              </a:rPr>
              <a:t>).</a:t>
            </a:r>
            <a:endParaRPr lang="lt-LT" sz="1600" dirty="0"/>
          </a:p>
        </p:txBody>
      </p:sp>
      <p:sp>
        <p:nvSpPr>
          <p:cNvPr id="7" name="Stačiakampis 6">
            <a:extLst>
              <a:ext uri="{FF2B5EF4-FFF2-40B4-BE49-F238E27FC236}">
                <a16:creationId xmlns:a16="http://schemas.microsoft.com/office/drawing/2014/main" id="{50DD2E90-59CE-4596-A3A0-BA89F0705591}"/>
              </a:ext>
            </a:extLst>
          </p:cNvPr>
          <p:cNvSpPr/>
          <p:nvPr/>
        </p:nvSpPr>
        <p:spPr>
          <a:xfrm>
            <a:off x="4731489" y="6156251"/>
            <a:ext cx="723013" cy="3366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a:extLst>
              <a:ext uri="{FF2B5EF4-FFF2-40B4-BE49-F238E27FC236}">
                <a16:creationId xmlns:a16="http://schemas.microsoft.com/office/drawing/2014/main" id="{F9E87CB1-FAE3-4161-9946-66C7E0EE269A}"/>
              </a:ext>
            </a:extLst>
          </p:cNvPr>
          <p:cNvSpPr/>
          <p:nvPr/>
        </p:nvSpPr>
        <p:spPr>
          <a:xfrm>
            <a:off x="10784959" y="6156251"/>
            <a:ext cx="723013" cy="3366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9635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E464B9F-8857-4068-9D81-1FC3FD9CFAC6}"/>
              </a:ext>
            </a:extLst>
          </p:cNvPr>
          <p:cNvSpPr>
            <a:spLocks noGrp="1"/>
          </p:cNvSpPr>
          <p:nvPr>
            <p:ph type="title"/>
          </p:nvPr>
        </p:nvSpPr>
        <p:spPr/>
        <p:txBody>
          <a:bodyPr>
            <a:normAutofit fontScale="90000"/>
          </a:bodyPr>
          <a:lstStyle/>
          <a:p>
            <a:r>
              <a:rPr lang="lt-LT" dirty="0"/>
              <a:t>Gamintojų ir importuotojų organizacijų/užstato administratorių duomenų peržiūra</a:t>
            </a:r>
          </a:p>
        </p:txBody>
      </p:sp>
      <p:sp>
        <p:nvSpPr>
          <p:cNvPr id="3" name="Teksto vietos rezervavimo ženklas 2">
            <a:extLst>
              <a:ext uri="{FF2B5EF4-FFF2-40B4-BE49-F238E27FC236}">
                <a16:creationId xmlns:a16="http://schemas.microsoft.com/office/drawing/2014/main" id="{25418DF2-3B50-4F17-B168-3294D65C306E}"/>
              </a:ext>
            </a:extLst>
          </p:cNvPr>
          <p:cNvSpPr>
            <a:spLocks noGrp="1"/>
          </p:cNvSpPr>
          <p:nvPr>
            <p:ph type="body" idx="1"/>
          </p:nvPr>
        </p:nvSpPr>
        <p:spPr/>
        <p:txBody>
          <a:bodyPr/>
          <a:lstStyle/>
          <a:p>
            <a:endParaRPr lang="lt-LT"/>
          </a:p>
        </p:txBody>
      </p:sp>
    </p:spTree>
    <p:extLst>
      <p:ext uri="{BB962C8B-B14F-4D97-AF65-F5344CB8AC3E}">
        <p14:creationId xmlns:p14="http://schemas.microsoft.com/office/powerpoint/2010/main" val="250802121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32EF4F3-E2C4-4291-860A-82870022B442}"/>
              </a:ext>
            </a:extLst>
          </p:cNvPr>
          <p:cNvSpPr>
            <a:spLocks noGrp="1"/>
          </p:cNvSpPr>
          <p:nvPr>
            <p:ph type="title"/>
          </p:nvPr>
        </p:nvSpPr>
        <p:spPr/>
        <p:txBody>
          <a:bodyPr/>
          <a:lstStyle/>
          <a:p>
            <a:r>
              <a:rPr lang="lt-LT" dirty="0"/>
              <a:t>Įrodančių dokumentų priėmimas, atmetimas</a:t>
            </a:r>
          </a:p>
        </p:txBody>
      </p:sp>
      <p:pic>
        <p:nvPicPr>
          <p:cNvPr id="5" name="Turinio vietos rezervavimo ženklas 4">
            <a:extLst>
              <a:ext uri="{FF2B5EF4-FFF2-40B4-BE49-F238E27FC236}">
                <a16:creationId xmlns:a16="http://schemas.microsoft.com/office/drawing/2014/main" id="{086FA498-02A8-43C3-82B5-5D1981F689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4190" y="2385238"/>
            <a:ext cx="9128086" cy="4351338"/>
          </a:xfrm>
        </p:spPr>
      </p:pic>
      <p:sp>
        <p:nvSpPr>
          <p:cNvPr id="6" name="Stačiakampis 5">
            <a:extLst>
              <a:ext uri="{FF2B5EF4-FFF2-40B4-BE49-F238E27FC236}">
                <a16:creationId xmlns:a16="http://schemas.microsoft.com/office/drawing/2014/main" id="{F5560723-7868-4A91-9F40-1B410DED0190}"/>
              </a:ext>
            </a:extLst>
          </p:cNvPr>
          <p:cNvSpPr/>
          <p:nvPr/>
        </p:nvSpPr>
        <p:spPr>
          <a:xfrm>
            <a:off x="838200" y="1373764"/>
            <a:ext cx="11204076" cy="923330"/>
          </a:xfrm>
          <a:prstGeom prst="rect">
            <a:avLst/>
          </a:prstGeom>
        </p:spPr>
        <p:txBody>
          <a:bodyPr wrap="square">
            <a:spAutoFit/>
          </a:bodyPr>
          <a:lstStyle/>
          <a:p>
            <a:r>
              <a:rPr lang="lt-LT" dirty="0">
                <a:latin typeface="Arial" panose="020B0604020202020204" pitchFamily="34" charset="0"/>
                <a:ea typeface="Arial Unicode MS"/>
              </a:rPr>
              <a:t>Gautame įrodančiame dokumente matysite šiuo duomenis: bendrus įrodančio dokumento duomenis (numerį, dokumento formavimo datą, būseną, būsenos datą, ataskaitinius metus, gaminių/pakuočių srautą, pastabą), dokumento siuntėjo ir gavėjo duomenis, sutvarkytų atliekų duomenis.</a:t>
            </a:r>
            <a:endParaRPr lang="lt-LT" dirty="0"/>
          </a:p>
        </p:txBody>
      </p:sp>
      <p:sp>
        <p:nvSpPr>
          <p:cNvPr id="7" name="Stačiakampis 6">
            <a:extLst>
              <a:ext uri="{FF2B5EF4-FFF2-40B4-BE49-F238E27FC236}">
                <a16:creationId xmlns:a16="http://schemas.microsoft.com/office/drawing/2014/main" id="{F00BE6F9-C153-4343-B317-E5D6985AC81A}"/>
              </a:ext>
            </a:extLst>
          </p:cNvPr>
          <p:cNvSpPr/>
          <p:nvPr/>
        </p:nvSpPr>
        <p:spPr>
          <a:xfrm>
            <a:off x="474920" y="2552942"/>
            <a:ext cx="2439270" cy="923330"/>
          </a:xfrm>
          <a:prstGeom prst="rect">
            <a:avLst/>
          </a:prstGeom>
        </p:spPr>
        <p:txBody>
          <a:bodyPr wrap="square">
            <a:spAutoFit/>
          </a:bodyPr>
          <a:lstStyle/>
          <a:p>
            <a:r>
              <a:rPr lang="lt-LT" dirty="0">
                <a:latin typeface="Arial" panose="020B0604020202020204" pitchFamily="34" charset="0"/>
                <a:ea typeface="Arial Unicode MS"/>
              </a:rPr>
              <a:t>Dokumento peržiūros formoje paspauskite mygtuką </a:t>
            </a:r>
            <a:r>
              <a:rPr lang="lt-LT" b="1" dirty="0">
                <a:latin typeface="Arial" panose="020B0604020202020204" pitchFamily="34" charset="0"/>
                <a:ea typeface="Arial Unicode MS"/>
              </a:rPr>
              <a:t>[Priimti]</a:t>
            </a:r>
            <a:r>
              <a:rPr lang="lt-LT" dirty="0">
                <a:latin typeface="Arial" panose="020B0604020202020204" pitchFamily="34" charset="0"/>
                <a:ea typeface="Arial Unicode MS"/>
              </a:rPr>
              <a:t>.</a:t>
            </a:r>
            <a:endParaRPr lang="lt-LT" dirty="0"/>
          </a:p>
        </p:txBody>
      </p:sp>
      <p:sp>
        <p:nvSpPr>
          <p:cNvPr id="8" name="Stačiakampis 7">
            <a:extLst>
              <a:ext uri="{FF2B5EF4-FFF2-40B4-BE49-F238E27FC236}">
                <a16:creationId xmlns:a16="http://schemas.microsoft.com/office/drawing/2014/main" id="{3EEEC569-B7AD-430D-A6DF-1CDD70ACE330}"/>
              </a:ext>
            </a:extLst>
          </p:cNvPr>
          <p:cNvSpPr/>
          <p:nvPr/>
        </p:nvSpPr>
        <p:spPr>
          <a:xfrm>
            <a:off x="11353799" y="2385238"/>
            <a:ext cx="597195" cy="3470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257A06A3-167A-40B4-941F-CC53AC2FCB28}"/>
              </a:ext>
            </a:extLst>
          </p:cNvPr>
          <p:cNvSpPr/>
          <p:nvPr/>
        </p:nvSpPr>
        <p:spPr>
          <a:xfrm>
            <a:off x="10584714" y="3081958"/>
            <a:ext cx="1132366" cy="347042"/>
          </a:xfrm>
          <a:prstGeom prst="wedgeRectCallout">
            <a:avLst>
              <a:gd name="adj1" fmla="val 42908"/>
              <a:gd name="adj2" fmla="val -14684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Priimti</a:t>
            </a:r>
          </a:p>
        </p:txBody>
      </p:sp>
    </p:spTree>
    <p:extLst>
      <p:ext uri="{BB962C8B-B14F-4D97-AF65-F5344CB8AC3E}">
        <p14:creationId xmlns:p14="http://schemas.microsoft.com/office/powerpoint/2010/main" val="335653432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A461579-B583-4A5A-8885-B7C4FB017C16}"/>
              </a:ext>
            </a:extLst>
          </p:cNvPr>
          <p:cNvSpPr>
            <a:spLocks noGrp="1"/>
          </p:cNvSpPr>
          <p:nvPr>
            <p:ph type="title"/>
          </p:nvPr>
        </p:nvSpPr>
        <p:spPr/>
        <p:txBody>
          <a:bodyPr/>
          <a:lstStyle/>
          <a:p>
            <a:r>
              <a:rPr lang="lt-LT" dirty="0"/>
              <a:t>Įrodančių dokumentų priėmimas, atmetimas</a:t>
            </a:r>
          </a:p>
        </p:txBody>
      </p:sp>
      <p:pic>
        <p:nvPicPr>
          <p:cNvPr id="5" name="Turinio vietos rezervavimo ženklas 4">
            <a:extLst>
              <a:ext uri="{FF2B5EF4-FFF2-40B4-BE49-F238E27FC236}">
                <a16:creationId xmlns:a16="http://schemas.microsoft.com/office/drawing/2014/main" id="{99237311-DBC0-43B6-85C7-EBE0FD6356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65581" y="5045075"/>
            <a:ext cx="4572000" cy="1447800"/>
          </a:xfrm>
        </p:spPr>
      </p:pic>
      <p:sp>
        <p:nvSpPr>
          <p:cNvPr id="6" name="Stačiakampis 5">
            <a:extLst>
              <a:ext uri="{FF2B5EF4-FFF2-40B4-BE49-F238E27FC236}">
                <a16:creationId xmlns:a16="http://schemas.microsoft.com/office/drawing/2014/main" id="{3DDC7F50-E0B5-4BE3-836C-3C9BD5425875}"/>
              </a:ext>
            </a:extLst>
          </p:cNvPr>
          <p:cNvSpPr/>
          <p:nvPr/>
        </p:nvSpPr>
        <p:spPr>
          <a:xfrm>
            <a:off x="838200" y="1690688"/>
            <a:ext cx="5173211" cy="369332"/>
          </a:xfrm>
          <a:prstGeom prst="rect">
            <a:avLst/>
          </a:prstGeom>
        </p:spPr>
        <p:txBody>
          <a:bodyPr wrap="none">
            <a:spAutoFit/>
          </a:bodyPr>
          <a:lstStyle/>
          <a:p>
            <a:r>
              <a:rPr lang="lt-LT" dirty="0">
                <a:latin typeface="Arial" panose="020B0604020202020204" pitchFamily="34" charset="0"/>
                <a:ea typeface="Arial Unicode MS"/>
              </a:rPr>
              <a:t>Atidaroma įrodančio dokumento priėmimo forma.</a:t>
            </a:r>
            <a:endParaRPr lang="lt-LT" dirty="0"/>
          </a:p>
        </p:txBody>
      </p:sp>
      <p:sp>
        <p:nvSpPr>
          <p:cNvPr id="7" name="Stačiakampis 6">
            <a:extLst>
              <a:ext uri="{FF2B5EF4-FFF2-40B4-BE49-F238E27FC236}">
                <a16:creationId xmlns:a16="http://schemas.microsoft.com/office/drawing/2014/main" id="{3FB5C968-2F86-464B-9F45-9C90E5B1A8D2}"/>
              </a:ext>
            </a:extLst>
          </p:cNvPr>
          <p:cNvSpPr/>
          <p:nvPr/>
        </p:nvSpPr>
        <p:spPr>
          <a:xfrm>
            <a:off x="838199" y="2212424"/>
            <a:ext cx="10999381" cy="646331"/>
          </a:xfrm>
          <a:prstGeom prst="rect">
            <a:avLst/>
          </a:prstGeom>
        </p:spPr>
        <p:txBody>
          <a:bodyPr wrap="square">
            <a:spAutoFit/>
          </a:bodyPr>
          <a:lstStyle/>
          <a:p>
            <a:r>
              <a:rPr lang="lt-LT" dirty="0">
                <a:latin typeface="Arial" panose="020B0604020202020204" pitchFamily="34" charset="0"/>
                <a:ea typeface="Arial Unicode MS"/>
              </a:rPr>
              <a:t>GPAIS pateikia klausimą „Ar tikrai norite priimti įrodantį dokumentą numeris {nurodytas konkretaus įrodančio dokumento numeris}?“.</a:t>
            </a:r>
            <a:endParaRPr lang="lt-LT" dirty="0"/>
          </a:p>
        </p:txBody>
      </p:sp>
      <p:sp>
        <p:nvSpPr>
          <p:cNvPr id="8" name="Stačiakampis 7">
            <a:extLst>
              <a:ext uri="{FF2B5EF4-FFF2-40B4-BE49-F238E27FC236}">
                <a16:creationId xmlns:a16="http://schemas.microsoft.com/office/drawing/2014/main" id="{BA0F6B95-9ED7-4622-A4EA-05C232957A0C}"/>
              </a:ext>
            </a:extLst>
          </p:cNvPr>
          <p:cNvSpPr/>
          <p:nvPr/>
        </p:nvSpPr>
        <p:spPr>
          <a:xfrm>
            <a:off x="838199" y="3059668"/>
            <a:ext cx="3377848" cy="369332"/>
          </a:xfrm>
          <a:prstGeom prst="rect">
            <a:avLst/>
          </a:prstGeom>
        </p:spPr>
        <p:txBody>
          <a:bodyPr wrap="none">
            <a:spAutoFit/>
          </a:bodyPr>
          <a:lstStyle/>
          <a:p>
            <a:r>
              <a:rPr lang="lt-LT" dirty="0">
                <a:latin typeface="Arial" panose="020B0604020202020204" pitchFamily="34" charset="0"/>
                <a:ea typeface="Arial Unicode MS"/>
              </a:rPr>
              <a:t>Paspauskite mygtuką </a:t>
            </a:r>
            <a:r>
              <a:rPr lang="lt-LT" b="1" dirty="0">
                <a:latin typeface="Arial" panose="020B0604020202020204" pitchFamily="34" charset="0"/>
                <a:ea typeface="Arial Unicode MS"/>
              </a:rPr>
              <a:t>[Priimti]</a:t>
            </a:r>
            <a:r>
              <a:rPr lang="lt-LT" dirty="0">
                <a:latin typeface="Arial" panose="020B0604020202020204" pitchFamily="34" charset="0"/>
                <a:ea typeface="Arial Unicode MS"/>
              </a:rPr>
              <a:t>.</a:t>
            </a:r>
            <a:endParaRPr lang="lt-LT" dirty="0"/>
          </a:p>
        </p:txBody>
      </p:sp>
      <p:sp>
        <p:nvSpPr>
          <p:cNvPr id="9" name="Stačiakampis 8">
            <a:extLst>
              <a:ext uri="{FF2B5EF4-FFF2-40B4-BE49-F238E27FC236}">
                <a16:creationId xmlns:a16="http://schemas.microsoft.com/office/drawing/2014/main" id="{CFD95B5A-89D1-494E-B7AE-C4EACA226716}"/>
              </a:ext>
            </a:extLst>
          </p:cNvPr>
          <p:cNvSpPr/>
          <p:nvPr/>
        </p:nvSpPr>
        <p:spPr>
          <a:xfrm>
            <a:off x="838199" y="3628749"/>
            <a:ext cx="7136220" cy="369332"/>
          </a:xfrm>
          <a:prstGeom prst="rect">
            <a:avLst/>
          </a:prstGeom>
        </p:spPr>
        <p:txBody>
          <a:bodyPr wrap="square">
            <a:spAutoFit/>
          </a:bodyPr>
          <a:lstStyle/>
          <a:p>
            <a:r>
              <a:rPr lang="lt-LT" dirty="0">
                <a:latin typeface="Arial" panose="020B0604020202020204" pitchFamily="34" charset="0"/>
                <a:ea typeface="Arial Unicode MS"/>
              </a:rPr>
              <a:t>Įrodančio dokumento būsena bus pakeista iš „Pateiktas“ į „Priimtas“.</a:t>
            </a:r>
            <a:endParaRPr lang="lt-LT" dirty="0"/>
          </a:p>
        </p:txBody>
      </p:sp>
      <p:sp>
        <p:nvSpPr>
          <p:cNvPr id="10" name="Stačiakampis 9">
            <a:extLst>
              <a:ext uri="{FF2B5EF4-FFF2-40B4-BE49-F238E27FC236}">
                <a16:creationId xmlns:a16="http://schemas.microsoft.com/office/drawing/2014/main" id="{07101457-D5FF-4BEF-8FF2-34CEC5648A80}"/>
              </a:ext>
            </a:extLst>
          </p:cNvPr>
          <p:cNvSpPr/>
          <p:nvPr/>
        </p:nvSpPr>
        <p:spPr>
          <a:xfrm>
            <a:off x="8176437" y="6003147"/>
            <a:ext cx="733647" cy="4897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10">
            <a:extLst>
              <a:ext uri="{FF2B5EF4-FFF2-40B4-BE49-F238E27FC236}">
                <a16:creationId xmlns:a16="http://schemas.microsoft.com/office/drawing/2014/main" id="{25C4E4A8-829F-43A0-8C11-AF5160E0A4D4}"/>
              </a:ext>
            </a:extLst>
          </p:cNvPr>
          <p:cNvSpPr/>
          <p:nvPr/>
        </p:nvSpPr>
        <p:spPr>
          <a:xfrm>
            <a:off x="9241466" y="6219097"/>
            <a:ext cx="1132366" cy="347042"/>
          </a:xfrm>
          <a:prstGeom prst="wedgeRectCallout">
            <a:avLst>
              <a:gd name="adj1" fmla="val -84791"/>
              <a:gd name="adj2" fmla="val -2736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Priimti</a:t>
            </a:r>
          </a:p>
        </p:txBody>
      </p:sp>
    </p:spTree>
    <p:extLst>
      <p:ext uri="{BB962C8B-B14F-4D97-AF65-F5344CB8AC3E}">
        <p14:creationId xmlns:p14="http://schemas.microsoft.com/office/powerpoint/2010/main" val="157264380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2E226AB-5727-423A-8BE0-79CDA1A3F6A7}"/>
              </a:ext>
            </a:extLst>
          </p:cNvPr>
          <p:cNvSpPr>
            <a:spLocks noGrp="1"/>
          </p:cNvSpPr>
          <p:nvPr>
            <p:ph type="title"/>
          </p:nvPr>
        </p:nvSpPr>
        <p:spPr/>
        <p:txBody>
          <a:bodyPr/>
          <a:lstStyle/>
          <a:p>
            <a:r>
              <a:rPr lang="lt-LT" dirty="0"/>
              <a:t>Įrodančių dokumentų priėmimas, atmetimas</a:t>
            </a:r>
          </a:p>
        </p:txBody>
      </p:sp>
      <p:sp>
        <p:nvSpPr>
          <p:cNvPr id="5" name="Stačiakampis 4">
            <a:extLst>
              <a:ext uri="{FF2B5EF4-FFF2-40B4-BE49-F238E27FC236}">
                <a16:creationId xmlns:a16="http://schemas.microsoft.com/office/drawing/2014/main" id="{74BF2E69-33B1-4B64-B53B-CFC6DAEF4EDC}"/>
              </a:ext>
            </a:extLst>
          </p:cNvPr>
          <p:cNvSpPr/>
          <p:nvPr/>
        </p:nvSpPr>
        <p:spPr>
          <a:xfrm>
            <a:off x="838200" y="1574747"/>
            <a:ext cx="9411586" cy="369332"/>
          </a:xfrm>
          <a:prstGeom prst="rect">
            <a:avLst/>
          </a:prstGeom>
        </p:spPr>
        <p:txBody>
          <a:bodyPr wrap="square">
            <a:spAutoFit/>
          </a:bodyPr>
          <a:lstStyle/>
          <a:p>
            <a:r>
              <a:rPr lang="lt-LT" dirty="0">
                <a:latin typeface="Arial" panose="020B0604020202020204" pitchFamily="34" charset="0"/>
                <a:ea typeface="Arial Unicode MS"/>
              </a:rPr>
              <a:t>Kai priimsite įrodantį dokumentą, jo siuntėjas gaus el. pranešimą, kuriame bus nurodyta:</a:t>
            </a:r>
            <a:endParaRPr lang="lt-LT" dirty="0"/>
          </a:p>
        </p:txBody>
      </p:sp>
      <p:sp>
        <p:nvSpPr>
          <p:cNvPr id="6" name="Stačiakampis 5">
            <a:extLst>
              <a:ext uri="{FF2B5EF4-FFF2-40B4-BE49-F238E27FC236}">
                <a16:creationId xmlns:a16="http://schemas.microsoft.com/office/drawing/2014/main" id="{01FCDEB9-682A-4848-805F-ABEE85D18756}"/>
              </a:ext>
            </a:extLst>
          </p:cNvPr>
          <p:cNvSpPr/>
          <p:nvPr/>
        </p:nvSpPr>
        <p:spPr>
          <a:xfrm>
            <a:off x="838200" y="2358372"/>
            <a:ext cx="10748282" cy="1708160"/>
          </a:xfrm>
          <a:prstGeom prst="rect">
            <a:avLst/>
          </a:prstGeom>
        </p:spPr>
        <p:txBody>
          <a:bodyPr wrap="square">
            <a:spAutoFit/>
          </a:bodyPr>
          <a:lstStyle/>
          <a:p>
            <a:pPr lvl="0" algn="just">
              <a:spcBef>
                <a:spcPts val="1200"/>
              </a:spcBef>
              <a:spcAft>
                <a:spcPts val="0"/>
              </a:spcAft>
              <a:buSzPts val="800"/>
              <a:tabLst>
                <a:tab pos="270510" algn="l"/>
              </a:tabLst>
            </a:pPr>
            <a:r>
              <a:rPr lang="lt-LT" dirty="0">
                <a:latin typeface="Arial" panose="020B0604020202020204" pitchFamily="34" charset="0"/>
                <a:ea typeface="Arial Unicode MS"/>
              </a:rPr>
              <a:t>dokumento Nr. {Dokumento numeris};</a:t>
            </a:r>
          </a:p>
          <a:p>
            <a:pPr lvl="0" algn="just">
              <a:spcBef>
                <a:spcPts val="600"/>
              </a:spcBef>
              <a:spcAft>
                <a:spcPts val="0"/>
              </a:spcAft>
              <a:buSzPts val="800"/>
              <a:tabLst>
                <a:tab pos="270510" algn="l"/>
              </a:tabLst>
            </a:pPr>
            <a:r>
              <a:rPr lang="lt-LT" dirty="0">
                <a:latin typeface="Arial" panose="020B0604020202020204" pitchFamily="34" charset="0"/>
                <a:ea typeface="Arial Unicode MS"/>
              </a:rPr>
              <a:t>dokumento siuntėjas {Dokumento siuntėjo pavadinimas};</a:t>
            </a:r>
          </a:p>
          <a:p>
            <a:pPr lvl="0" algn="just">
              <a:spcBef>
                <a:spcPts val="600"/>
              </a:spcBef>
              <a:spcAft>
                <a:spcPts val="0"/>
              </a:spcAft>
              <a:buSzPts val="800"/>
              <a:tabLst>
                <a:tab pos="270510" algn="l"/>
              </a:tabLst>
            </a:pPr>
            <a:r>
              <a:rPr lang="lt-LT" dirty="0">
                <a:latin typeface="Arial" panose="020B0604020202020204" pitchFamily="34" charset="0"/>
                <a:ea typeface="Arial Unicode MS"/>
              </a:rPr>
              <a:t>dokumento gavėjas {Dokumento gavėjo pavadinimas}.</a:t>
            </a:r>
          </a:p>
          <a:p>
            <a:pPr lvl="0" algn="just">
              <a:spcBef>
                <a:spcPts val="600"/>
              </a:spcBef>
              <a:spcAft>
                <a:spcPts val="0"/>
              </a:spcAft>
              <a:buSzPts val="800"/>
              <a:tabLst>
                <a:tab pos="270510" algn="l"/>
              </a:tabLst>
            </a:pPr>
            <a:r>
              <a:rPr lang="lt-LT" dirty="0">
                <a:latin typeface="Arial" panose="020B0604020202020204" pitchFamily="34" charset="0"/>
                <a:ea typeface="Arial Unicode MS"/>
              </a:rPr>
              <a:t>gaminių/pakuočių srautas {Dokumento gaminių/pakuočių srautas bei papildoma gaminio informacija};</a:t>
            </a:r>
          </a:p>
          <a:p>
            <a:r>
              <a:rPr lang="lt-LT" dirty="0">
                <a:latin typeface="Arial" panose="020B0604020202020204" pitchFamily="34" charset="0"/>
                <a:ea typeface="Arial Unicode MS"/>
              </a:rPr>
              <a:t>ataskaitiniai metai: {Dokumento ataskaitiniai metai}.”</a:t>
            </a:r>
            <a:endParaRPr lang="lt-LT" dirty="0"/>
          </a:p>
        </p:txBody>
      </p:sp>
      <p:sp>
        <p:nvSpPr>
          <p:cNvPr id="7" name="Stačiakampis 6">
            <a:extLst>
              <a:ext uri="{FF2B5EF4-FFF2-40B4-BE49-F238E27FC236}">
                <a16:creationId xmlns:a16="http://schemas.microsoft.com/office/drawing/2014/main" id="{582FBEAC-022C-4815-81FA-EBB9995C5512}"/>
              </a:ext>
            </a:extLst>
          </p:cNvPr>
          <p:cNvSpPr/>
          <p:nvPr/>
        </p:nvSpPr>
        <p:spPr>
          <a:xfrm>
            <a:off x="268061" y="1964069"/>
            <a:ext cx="10748282" cy="369332"/>
          </a:xfrm>
          <a:prstGeom prst="rect">
            <a:avLst/>
          </a:prstGeom>
        </p:spPr>
        <p:txBody>
          <a:bodyPr wrap="square">
            <a:spAutoFit/>
          </a:bodyPr>
          <a:lstStyle/>
          <a:p>
            <a:pPr marL="540385" algn="just">
              <a:spcBef>
                <a:spcPts val="600"/>
              </a:spcBef>
              <a:spcAft>
                <a:spcPts val="0"/>
              </a:spcAft>
            </a:pPr>
            <a:r>
              <a:rPr lang="lt-LT" dirty="0">
                <a:latin typeface="Arial" panose="020B0604020202020204" pitchFamily="34" charset="0"/>
                <a:ea typeface="Times New Roman" panose="02020603050405020304" pitchFamily="18" charset="0"/>
              </a:rPr>
              <a:t>„I</a:t>
            </a:r>
            <a:r>
              <a:rPr lang="lt-LT" dirty="0">
                <a:latin typeface="Arial" panose="020B0604020202020204" pitchFamily="34" charset="0"/>
                <a:ea typeface="Arial Unicode MS"/>
              </a:rPr>
              <a:t>nformuojame, kad jūsų teiktas {Dokumento tipas} buvo patvirtintas:</a:t>
            </a:r>
          </a:p>
        </p:txBody>
      </p:sp>
      <p:sp>
        <p:nvSpPr>
          <p:cNvPr id="8" name="Stačiakampis 7">
            <a:extLst>
              <a:ext uri="{FF2B5EF4-FFF2-40B4-BE49-F238E27FC236}">
                <a16:creationId xmlns:a16="http://schemas.microsoft.com/office/drawing/2014/main" id="{1D7CC7E2-CF43-4EAE-93AF-B57449D47F8A}"/>
              </a:ext>
            </a:extLst>
          </p:cNvPr>
          <p:cNvSpPr/>
          <p:nvPr/>
        </p:nvSpPr>
        <p:spPr>
          <a:xfrm>
            <a:off x="838199" y="4359923"/>
            <a:ext cx="10384971" cy="646331"/>
          </a:xfrm>
          <a:prstGeom prst="rect">
            <a:avLst/>
          </a:prstGeom>
        </p:spPr>
        <p:txBody>
          <a:bodyPr wrap="square">
            <a:spAutoFit/>
          </a:bodyPr>
          <a:lstStyle/>
          <a:p>
            <a:r>
              <a:rPr lang="lt-LT" dirty="0">
                <a:latin typeface="Arial" panose="020B0604020202020204" pitchFamily="34" charset="0"/>
                <a:ea typeface="Arial Unicode MS"/>
              </a:rPr>
              <a:t>Pranešimas siunčiamas įrodančio dokumento siuntėjo profilyje nurodytu el. pašto adresu bei visiems dokumento siuntėjo atstovams.</a:t>
            </a:r>
            <a:endParaRPr lang="lt-LT" dirty="0"/>
          </a:p>
        </p:txBody>
      </p:sp>
    </p:spTree>
    <p:extLst>
      <p:ext uri="{BB962C8B-B14F-4D97-AF65-F5344CB8AC3E}">
        <p14:creationId xmlns:p14="http://schemas.microsoft.com/office/powerpoint/2010/main" val="149758553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0893F7A-C1F1-444B-B848-DDA3C0AA6FAC}"/>
              </a:ext>
            </a:extLst>
          </p:cNvPr>
          <p:cNvSpPr>
            <a:spLocks noGrp="1"/>
          </p:cNvSpPr>
          <p:nvPr>
            <p:ph type="title"/>
          </p:nvPr>
        </p:nvSpPr>
        <p:spPr>
          <a:xfrm>
            <a:off x="838200" y="365125"/>
            <a:ext cx="10515600" cy="1325563"/>
          </a:xfrm>
        </p:spPr>
        <p:txBody>
          <a:bodyPr/>
          <a:lstStyle/>
          <a:p>
            <a:r>
              <a:rPr lang="lt-LT" dirty="0"/>
              <a:t>Įrodančių dokumentų priėmimas, atmetimas</a:t>
            </a:r>
          </a:p>
        </p:txBody>
      </p:sp>
      <p:pic>
        <p:nvPicPr>
          <p:cNvPr id="5" name="Turinio vietos rezervavimo ženklas 4">
            <a:extLst>
              <a:ext uri="{FF2B5EF4-FFF2-40B4-BE49-F238E27FC236}">
                <a16:creationId xmlns:a16="http://schemas.microsoft.com/office/drawing/2014/main" id="{A79AE498-0704-47A1-A429-AE333814C2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9757" y="2337253"/>
            <a:ext cx="9128086" cy="4351338"/>
          </a:xfrm>
        </p:spPr>
      </p:pic>
      <p:sp>
        <p:nvSpPr>
          <p:cNvPr id="6" name="Stačiakampis 5">
            <a:extLst>
              <a:ext uri="{FF2B5EF4-FFF2-40B4-BE49-F238E27FC236}">
                <a16:creationId xmlns:a16="http://schemas.microsoft.com/office/drawing/2014/main" id="{DE0BA480-31C5-4508-A951-72D6CAE621FA}"/>
              </a:ext>
            </a:extLst>
          </p:cNvPr>
          <p:cNvSpPr/>
          <p:nvPr/>
        </p:nvSpPr>
        <p:spPr>
          <a:xfrm>
            <a:off x="10951028" y="2338520"/>
            <a:ext cx="597195" cy="3470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6">
            <a:extLst>
              <a:ext uri="{FF2B5EF4-FFF2-40B4-BE49-F238E27FC236}">
                <a16:creationId xmlns:a16="http://schemas.microsoft.com/office/drawing/2014/main" id="{0B07023D-5B45-47B8-BA2C-C2966B50D68F}"/>
              </a:ext>
            </a:extLst>
          </p:cNvPr>
          <p:cNvSpPr/>
          <p:nvPr/>
        </p:nvSpPr>
        <p:spPr>
          <a:xfrm>
            <a:off x="10181943" y="3035240"/>
            <a:ext cx="1132366" cy="347042"/>
          </a:xfrm>
          <a:prstGeom prst="wedgeRectCallout">
            <a:avLst>
              <a:gd name="adj1" fmla="val 42908"/>
              <a:gd name="adj2" fmla="val -14684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Atmesti</a:t>
            </a:r>
          </a:p>
        </p:txBody>
      </p:sp>
      <p:sp>
        <p:nvSpPr>
          <p:cNvPr id="8" name="Stačiakampis 7">
            <a:extLst>
              <a:ext uri="{FF2B5EF4-FFF2-40B4-BE49-F238E27FC236}">
                <a16:creationId xmlns:a16="http://schemas.microsoft.com/office/drawing/2014/main" id="{C81A70A4-D123-4966-BFEC-98A395630C25}"/>
              </a:ext>
            </a:extLst>
          </p:cNvPr>
          <p:cNvSpPr/>
          <p:nvPr/>
        </p:nvSpPr>
        <p:spPr>
          <a:xfrm>
            <a:off x="838200" y="1634385"/>
            <a:ext cx="6999514" cy="369332"/>
          </a:xfrm>
          <a:prstGeom prst="rect">
            <a:avLst/>
          </a:prstGeom>
        </p:spPr>
        <p:txBody>
          <a:bodyPr wrap="square">
            <a:spAutoFit/>
          </a:bodyPr>
          <a:lstStyle/>
          <a:p>
            <a:r>
              <a:rPr lang="lt-LT" dirty="0">
                <a:latin typeface="Arial" panose="020B0604020202020204" pitchFamily="34" charset="0"/>
                <a:ea typeface="Arial Unicode MS"/>
              </a:rPr>
              <a:t>Dokumento peržiūros formoje paspausti mygtuką </a:t>
            </a:r>
            <a:r>
              <a:rPr lang="lt-LT" b="1" dirty="0">
                <a:latin typeface="Arial" panose="020B0604020202020204" pitchFamily="34" charset="0"/>
                <a:ea typeface="Arial Unicode MS"/>
              </a:rPr>
              <a:t>[Atmesti]</a:t>
            </a:r>
            <a:endParaRPr lang="lt-LT" dirty="0"/>
          </a:p>
        </p:txBody>
      </p:sp>
    </p:spTree>
    <p:extLst>
      <p:ext uri="{BB962C8B-B14F-4D97-AF65-F5344CB8AC3E}">
        <p14:creationId xmlns:p14="http://schemas.microsoft.com/office/powerpoint/2010/main" val="2119828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D233BEA-ACB6-4CD2-9CF6-6612C0900B42}"/>
              </a:ext>
            </a:extLst>
          </p:cNvPr>
          <p:cNvSpPr>
            <a:spLocks noGrp="1"/>
          </p:cNvSpPr>
          <p:nvPr>
            <p:ph type="title"/>
          </p:nvPr>
        </p:nvSpPr>
        <p:spPr/>
        <p:txBody>
          <a:bodyPr/>
          <a:lstStyle/>
          <a:p>
            <a:r>
              <a:rPr lang="lt-LT" dirty="0"/>
              <a:t>Įrodančių dokumentų priėmimas, atmetimas</a:t>
            </a:r>
          </a:p>
        </p:txBody>
      </p:sp>
      <p:pic>
        <p:nvPicPr>
          <p:cNvPr id="5" name="Turinio vietos rezervavimo ženklas 4">
            <a:extLst>
              <a:ext uri="{FF2B5EF4-FFF2-40B4-BE49-F238E27FC236}">
                <a16:creationId xmlns:a16="http://schemas.microsoft.com/office/drawing/2014/main" id="{291460B1-8A76-4B60-9CD5-4CFBA2EC60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45424" y="5045075"/>
            <a:ext cx="4591050" cy="1447800"/>
          </a:xfrm>
        </p:spPr>
      </p:pic>
      <p:sp>
        <p:nvSpPr>
          <p:cNvPr id="6" name="Stačiakampis 5">
            <a:extLst>
              <a:ext uri="{FF2B5EF4-FFF2-40B4-BE49-F238E27FC236}">
                <a16:creationId xmlns:a16="http://schemas.microsoft.com/office/drawing/2014/main" id="{D67BB73C-518E-4767-91AC-24B8E79F1C0F}"/>
              </a:ext>
            </a:extLst>
          </p:cNvPr>
          <p:cNvSpPr/>
          <p:nvPr/>
        </p:nvSpPr>
        <p:spPr>
          <a:xfrm>
            <a:off x="838200" y="1851469"/>
            <a:ext cx="5173211" cy="369332"/>
          </a:xfrm>
          <a:prstGeom prst="rect">
            <a:avLst/>
          </a:prstGeom>
        </p:spPr>
        <p:txBody>
          <a:bodyPr wrap="none">
            <a:spAutoFit/>
          </a:bodyPr>
          <a:lstStyle/>
          <a:p>
            <a:r>
              <a:rPr lang="lt-LT" dirty="0">
                <a:latin typeface="Arial" panose="020B0604020202020204" pitchFamily="34" charset="0"/>
                <a:ea typeface="Arial Unicode MS"/>
              </a:rPr>
              <a:t>Atidaroma įrodančio dokumento atmetimo forma.</a:t>
            </a:r>
            <a:endParaRPr lang="lt-LT" dirty="0"/>
          </a:p>
        </p:txBody>
      </p:sp>
      <p:sp>
        <p:nvSpPr>
          <p:cNvPr id="7" name="Stačiakampis 6">
            <a:extLst>
              <a:ext uri="{FF2B5EF4-FFF2-40B4-BE49-F238E27FC236}">
                <a16:creationId xmlns:a16="http://schemas.microsoft.com/office/drawing/2014/main" id="{8EE1A75C-C4C8-48B2-9BA9-F3A27451DBFA}"/>
              </a:ext>
            </a:extLst>
          </p:cNvPr>
          <p:cNvSpPr/>
          <p:nvPr/>
        </p:nvSpPr>
        <p:spPr>
          <a:xfrm>
            <a:off x="838200" y="2381582"/>
            <a:ext cx="10998274" cy="646331"/>
          </a:xfrm>
          <a:prstGeom prst="rect">
            <a:avLst/>
          </a:prstGeom>
        </p:spPr>
        <p:txBody>
          <a:bodyPr wrap="square">
            <a:spAutoFit/>
          </a:bodyPr>
          <a:lstStyle/>
          <a:p>
            <a:r>
              <a:rPr lang="lt-LT" dirty="0">
                <a:latin typeface="Arial" panose="020B0604020202020204" pitchFamily="34" charset="0"/>
                <a:ea typeface="Arial Unicode MS"/>
              </a:rPr>
              <a:t>GPAIS pateikia klausimą „Ar tikrai norite atmesti įrodantį dokumentą numeris {nurodytas konkretaus įrodančio dokumento numeris}?“</a:t>
            </a:r>
            <a:endParaRPr lang="lt-LT" dirty="0"/>
          </a:p>
        </p:txBody>
      </p:sp>
      <p:sp>
        <p:nvSpPr>
          <p:cNvPr id="8" name="Stačiakampis 7">
            <a:extLst>
              <a:ext uri="{FF2B5EF4-FFF2-40B4-BE49-F238E27FC236}">
                <a16:creationId xmlns:a16="http://schemas.microsoft.com/office/drawing/2014/main" id="{F492D032-A6F5-490C-BC87-8F6EFFEEA26A}"/>
              </a:ext>
            </a:extLst>
          </p:cNvPr>
          <p:cNvSpPr/>
          <p:nvPr/>
        </p:nvSpPr>
        <p:spPr>
          <a:xfrm>
            <a:off x="838200" y="3188694"/>
            <a:ext cx="3506088" cy="369332"/>
          </a:xfrm>
          <a:prstGeom prst="rect">
            <a:avLst/>
          </a:prstGeom>
        </p:spPr>
        <p:txBody>
          <a:bodyPr wrap="none">
            <a:spAutoFit/>
          </a:bodyPr>
          <a:lstStyle/>
          <a:p>
            <a:r>
              <a:rPr lang="lt-LT" dirty="0">
                <a:latin typeface="Arial" panose="020B0604020202020204" pitchFamily="34" charset="0"/>
                <a:ea typeface="Arial Unicode MS"/>
              </a:rPr>
              <a:t>Paspauskite mygtuką </a:t>
            </a:r>
            <a:r>
              <a:rPr lang="lt-LT" b="1" dirty="0">
                <a:latin typeface="Arial" panose="020B0604020202020204" pitchFamily="34" charset="0"/>
                <a:ea typeface="Arial Unicode MS"/>
              </a:rPr>
              <a:t>[Atmesti]</a:t>
            </a:r>
            <a:r>
              <a:rPr lang="lt-LT" dirty="0">
                <a:latin typeface="Arial" panose="020B0604020202020204" pitchFamily="34" charset="0"/>
                <a:ea typeface="Arial Unicode MS"/>
              </a:rPr>
              <a:t>.</a:t>
            </a:r>
            <a:endParaRPr lang="lt-LT" dirty="0"/>
          </a:p>
        </p:txBody>
      </p:sp>
      <p:sp>
        <p:nvSpPr>
          <p:cNvPr id="9" name="Stačiakampis 8">
            <a:extLst>
              <a:ext uri="{FF2B5EF4-FFF2-40B4-BE49-F238E27FC236}">
                <a16:creationId xmlns:a16="http://schemas.microsoft.com/office/drawing/2014/main" id="{99769C17-F139-4AEE-9C96-0893FFBBB0E4}"/>
              </a:ext>
            </a:extLst>
          </p:cNvPr>
          <p:cNvSpPr/>
          <p:nvPr/>
        </p:nvSpPr>
        <p:spPr>
          <a:xfrm>
            <a:off x="8176437" y="6003147"/>
            <a:ext cx="797442" cy="4897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9">
            <a:extLst>
              <a:ext uri="{FF2B5EF4-FFF2-40B4-BE49-F238E27FC236}">
                <a16:creationId xmlns:a16="http://schemas.microsoft.com/office/drawing/2014/main" id="{CD5DB3A5-ABAF-414D-901F-4D9DE0A16BFF}"/>
              </a:ext>
            </a:extLst>
          </p:cNvPr>
          <p:cNvSpPr/>
          <p:nvPr/>
        </p:nvSpPr>
        <p:spPr>
          <a:xfrm>
            <a:off x="9272810" y="6003147"/>
            <a:ext cx="1132366" cy="347042"/>
          </a:xfrm>
          <a:prstGeom prst="wedgeRectCallout">
            <a:avLst>
              <a:gd name="adj1" fmla="val -80096"/>
              <a:gd name="adj2" fmla="val 3084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Atmesti</a:t>
            </a:r>
          </a:p>
        </p:txBody>
      </p:sp>
      <p:sp>
        <p:nvSpPr>
          <p:cNvPr id="11" name="Stačiakampis 10">
            <a:extLst>
              <a:ext uri="{FF2B5EF4-FFF2-40B4-BE49-F238E27FC236}">
                <a16:creationId xmlns:a16="http://schemas.microsoft.com/office/drawing/2014/main" id="{BADFA4B9-C872-4A6B-950C-41CE1BBCE400}"/>
              </a:ext>
            </a:extLst>
          </p:cNvPr>
          <p:cNvSpPr/>
          <p:nvPr/>
        </p:nvSpPr>
        <p:spPr>
          <a:xfrm>
            <a:off x="838199" y="3647167"/>
            <a:ext cx="10304721" cy="369332"/>
          </a:xfrm>
          <a:prstGeom prst="rect">
            <a:avLst/>
          </a:prstGeom>
        </p:spPr>
        <p:txBody>
          <a:bodyPr wrap="square">
            <a:spAutoFit/>
          </a:bodyPr>
          <a:lstStyle/>
          <a:p>
            <a:r>
              <a:rPr lang="lt-LT" dirty="0">
                <a:latin typeface="Arial" panose="020B0604020202020204" pitchFamily="34" charset="0"/>
                <a:ea typeface="Arial Unicode MS"/>
              </a:rPr>
              <a:t>Įrodančio dokumento būsena bus pakeista iš „Pateiktas“  į „Atmestas“.</a:t>
            </a:r>
            <a:endParaRPr lang="lt-LT" dirty="0"/>
          </a:p>
        </p:txBody>
      </p:sp>
    </p:spTree>
    <p:extLst>
      <p:ext uri="{BB962C8B-B14F-4D97-AF65-F5344CB8AC3E}">
        <p14:creationId xmlns:p14="http://schemas.microsoft.com/office/powerpoint/2010/main" val="403771896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A64F9BA-47D3-445C-AEEE-5D8054EB9255}"/>
              </a:ext>
            </a:extLst>
          </p:cNvPr>
          <p:cNvSpPr>
            <a:spLocks noGrp="1"/>
          </p:cNvSpPr>
          <p:nvPr>
            <p:ph type="title"/>
          </p:nvPr>
        </p:nvSpPr>
        <p:spPr/>
        <p:txBody>
          <a:bodyPr/>
          <a:lstStyle/>
          <a:p>
            <a:r>
              <a:rPr lang="lt-LT" dirty="0"/>
              <a:t>Įrodančių dokumentų priėmimas, atmetimas</a:t>
            </a:r>
          </a:p>
        </p:txBody>
      </p:sp>
      <p:sp>
        <p:nvSpPr>
          <p:cNvPr id="4" name="Stačiakampis 3">
            <a:extLst>
              <a:ext uri="{FF2B5EF4-FFF2-40B4-BE49-F238E27FC236}">
                <a16:creationId xmlns:a16="http://schemas.microsoft.com/office/drawing/2014/main" id="{1FA3D7EF-3D47-4332-996C-706E967CD4AA}"/>
              </a:ext>
            </a:extLst>
          </p:cNvPr>
          <p:cNvSpPr/>
          <p:nvPr/>
        </p:nvSpPr>
        <p:spPr>
          <a:xfrm>
            <a:off x="838199" y="1690688"/>
            <a:ext cx="10644963" cy="369332"/>
          </a:xfrm>
          <a:prstGeom prst="rect">
            <a:avLst/>
          </a:prstGeom>
        </p:spPr>
        <p:txBody>
          <a:bodyPr wrap="square">
            <a:spAutoFit/>
          </a:bodyPr>
          <a:lstStyle/>
          <a:p>
            <a:r>
              <a:rPr lang="lt-LT" dirty="0">
                <a:latin typeface="Arial" panose="020B0604020202020204" pitchFamily="34" charset="0"/>
                <a:ea typeface="Arial Unicode MS"/>
              </a:rPr>
              <a:t>Kai atmesite įrodantį dokumentą, jo siuntėjas gaus el. pranešimą, kuriame bus nurodyta:</a:t>
            </a:r>
            <a:endParaRPr lang="lt-LT" dirty="0"/>
          </a:p>
        </p:txBody>
      </p:sp>
      <p:sp>
        <p:nvSpPr>
          <p:cNvPr id="5" name="Stačiakampis 4">
            <a:extLst>
              <a:ext uri="{FF2B5EF4-FFF2-40B4-BE49-F238E27FC236}">
                <a16:creationId xmlns:a16="http://schemas.microsoft.com/office/drawing/2014/main" id="{6C0A2192-5AF8-473A-B3E0-08745C6490BA}"/>
              </a:ext>
            </a:extLst>
          </p:cNvPr>
          <p:cNvSpPr/>
          <p:nvPr/>
        </p:nvSpPr>
        <p:spPr>
          <a:xfrm>
            <a:off x="838198" y="2255231"/>
            <a:ext cx="9560443" cy="369332"/>
          </a:xfrm>
          <a:prstGeom prst="rect">
            <a:avLst/>
          </a:prstGeom>
        </p:spPr>
        <p:txBody>
          <a:bodyPr wrap="square">
            <a:spAutoFit/>
          </a:bodyPr>
          <a:lstStyle/>
          <a:p>
            <a:r>
              <a:rPr lang="lt-LT" dirty="0">
                <a:latin typeface="Arial" panose="020B0604020202020204" pitchFamily="34" charset="0"/>
                <a:ea typeface="Times New Roman" panose="02020603050405020304" pitchFamily="18" charset="0"/>
              </a:rPr>
              <a:t>„I</a:t>
            </a:r>
            <a:r>
              <a:rPr lang="lt-LT" dirty="0">
                <a:latin typeface="Arial" panose="020B0604020202020204" pitchFamily="34" charset="0"/>
                <a:ea typeface="Arial Unicode MS"/>
              </a:rPr>
              <a:t>nformuojame, kad jūsų teiktas {Dokumento tipas} buvo atmestas:</a:t>
            </a:r>
            <a:endParaRPr lang="lt-LT" dirty="0"/>
          </a:p>
        </p:txBody>
      </p:sp>
      <p:sp>
        <p:nvSpPr>
          <p:cNvPr id="6" name="Stačiakampis 5">
            <a:extLst>
              <a:ext uri="{FF2B5EF4-FFF2-40B4-BE49-F238E27FC236}">
                <a16:creationId xmlns:a16="http://schemas.microsoft.com/office/drawing/2014/main" id="{B89695FB-AC82-47E0-BEC2-45DEC40CB710}"/>
              </a:ext>
            </a:extLst>
          </p:cNvPr>
          <p:cNvSpPr/>
          <p:nvPr/>
        </p:nvSpPr>
        <p:spPr>
          <a:xfrm>
            <a:off x="838198" y="2649065"/>
            <a:ext cx="4031938" cy="369332"/>
          </a:xfrm>
          <a:prstGeom prst="rect">
            <a:avLst/>
          </a:prstGeom>
        </p:spPr>
        <p:txBody>
          <a:bodyPr wrap="none">
            <a:spAutoFit/>
          </a:bodyPr>
          <a:lstStyle/>
          <a:p>
            <a:r>
              <a:rPr lang="lt-LT" dirty="0">
                <a:latin typeface="Arial" panose="020B0604020202020204" pitchFamily="34" charset="0"/>
                <a:ea typeface="Arial Unicode MS"/>
              </a:rPr>
              <a:t>dokumento Nr. {Dokumento numeris};</a:t>
            </a:r>
            <a:endParaRPr lang="lt-LT" dirty="0"/>
          </a:p>
        </p:txBody>
      </p:sp>
      <p:sp>
        <p:nvSpPr>
          <p:cNvPr id="7" name="Stačiakampis 6">
            <a:extLst>
              <a:ext uri="{FF2B5EF4-FFF2-40B4-BE49-F238E27FC236}">
                <a16:creationId xmlns:a16="http://schemas.microsoft.com/office/drawing/2014/main" id="{1672B10E-7C4F-443E-BB70-6F3F3CC8C93D}"/>
              </a:ext>
            </a:extLst>
          </p:cNvPr>
          <p:cNvSpPr/>
          <p:nvPr/>
        </p:nvSpPr>
        <p:spPr>
          <a:xfrm>
            <a:off x="838198" y="3059668"/>
            <a:ext cx="5981125" cy="369332"/>
          </a:xfrm>
          <a:prstGeom prst="rect">
            <a:avLst/>
          </a:prstGeom>
        </p:spPr>
        <p:txBody>
          <a:bodyPr wrap="none">
            <a:spAutoFit/>
          </a:bodyPr>
          <a:lstStyle/>
          <a:p>
            <a:r>
              <a:rPr lang="lt-LT" dirty="0">
                <a:latin typeface="Arial" panose="020B0604020202020204" pitchFamily="34" charset="0"/>
                <a:ea typeface="Arial Unicode MS"/>
              </a:rPr>
              <a:t>dokumento siuntėjas {Dokumento siuntėjo pavadinimas};</a:t>
            </a:r>
            <a:endParaRPr lang="lt-LT" dirty="0"/>
          </a:p>
        </p:txBody>
      </p:sp>
      <p:sp>
        <p:nvSpPr>
          <p:cNvPr id="8" name="Stačiakampis 7">
            <a:extLst>
              <a:ext uri="{FF2B5EF4-FFF2-40B4-BE49-F238E27FC236}">
                <a16:creationId xmlns:a16="http://schemas.microsoft.com/office/drawing/2014/main" id="{5E36EA88-AA7B-482F-AE3B-40D32957AB4D}"/>
              </a:ext>
            </a:extLst>
          </p:cNvPr>
          <p:cNvSpPr/>
          <p:nvPr/>
        </p:nvSpPr>
        <p:spPr>
          <a:xfrm>
            <a:off x="838198" y="3494773"/>
            <a:ext cx="5750292" cy="369332"/>
          </a:xfrm>
          <a:prstGeom prst="rect">
            <a:avLst/>
          </a:prstGeom>
        </p:spPr>
        <p:txBody>
          <a:bodyPr wrap="none">
            <a:spAutoFit/>
          </a:bodyPr>
          <a:lstStyle/>
          <a:p>
            <a:r>
              <a:rPr lang="lt-LT" dirty="0">
                <a:latin typeface="Arial" panose="020B0604020202020204" pitchFamily="34" charset="0"/>
                <a:ea typeface="Arial Unicode MS"/>
              </a:rPr>
              <a:t>dokumento gavėjas {Dokumento gavėjo pavadinimas}.</a:t>
            </a:r>
            <a:endParaRPr lang="lt-LT" dirty="0"/>
          </a:p>
        </p:txBody>
      </p:sp>
      <p:sp>
        <p:nvSpPr>
          <p:cNvPr id="9" name="Stačiakampis 8">
            <a:extLst>
              <a:ext uri="{FF2B5EF4-FFF2-40B4-BE49-F238E27FC236}">
                <a16:creationId xmlns:a16="http://schemas.microsoft.com/office/drawing/2014/main" id="{A0C9C4E4-88D7-45DC-9C1B-4E30C08C6513}"/>
              </a:ext>
            </a:extLst>
          </p:cNvPr>
          <p:cNvSpPr/>
          <p:nvPr/>
        </p:nvSpPr>
        <p:spPr>
          <a:xfrm>
            <a:off x="838198" y="3929878"/>
            <a:ext cx="10644962" cy="369332"/>
          </a:xfrm>
          <a:prstGeom prst="rect">
            <a:avLst/>
          </a:prstGeom>
        </p:spPr>
        <p:txBody>
          <a:bodyPr wrap="square">
            <a:spAutoFit/>
          </a:bodyPr>
          <a:lstStyle/>
          <a:p>
            <a:r>
              <a:rPr lang="lt-LT" dirty="0">
                <a:latin typeface="Arial" panose="020B0604020202020204" pitchFamily="34" charset="0"/>
                <a:ea typeface="Arial Unicode MS"/>
              </a:rPr>
              <a:t>gaminių/pakuočių srautas {Dokumento gaminių/pakuočių srautas bei papildoma gaminio informacija};</a:t>
            </a:r>
            <a:endParaRPr lang="lt-LT" dirty="0"/>
          </a:p>
        </p:txBody>
      </p:sp>
      <p:sp>
        <p:nvSpPr>
          <p:cNvPr id="10" name="Stačiakampis 9">
            <a:extLst>
              <a:ext uri="{FF2B5EF4-FFF2-40B4-BE49-F238E27FC236}">
                <a16:creationId xmlns:a16="http://schemas.microsoft.com/office/drawing/2014/main" id="{9512BF0F-FDD6-45ED-BB7C-F4376A67B21C}"/>
              </a:ext>
            </a:extLst>
          </p:cNvPr>
          <p:cNvSpPr/>
          <p:nvPr/>
        </p:nvSpPr>
        <p:spPr>
          <a:xfrm>
            <a:off x="838198" y="4364983"/>
            <a:ext cx="5455340" cy="369332"/>
          </a:xfrm>
          <a:prstGeom prst="rect">
            <a:avLst/>
          </a:prstGeom>
        </p:spPr>
        <p:txBody>
          <a:bodyPr wrap="none">
            <a:spAutoFit/>
          </a:bodyPr>
          <a:lstStyle/>
          <a:p>
            <a:r>
              <a:rPr lang="lt-LT" dirty="0">
                <a:latin typeface="Arial" panose="020B0604020202020204" pitchFamily="34" charset="0"/>
                <a:ea typeface="Arial Unicode MS"/>
              </a:rPr>
              <a:t>ataskaitiniai metai {Dokumento ataskaitiniai metai}.“</a:t>
            </a:r>
            <a:endParaRPr lang="lt-LT" dirty="0"/>
          </a:p>
        </p:txBody>
      </p:sp>
      <p:sp>
        <p:nvSpPr>
          <p:cNvPr id="11" name="Stačiakampis 10">
            <a:extLst>
              <a:ext uri="{FF2B5EF4-FFF2-40B4-BE49-F238E27FC236}">
                <a16:creationId xmlns:a16="http://schemas.microsoft.com/office/drawing/2014/main" id="{B5E53D03-B0CA-4479-AAA7-149C3FDCCD4B}"/>
              </a:ext>
            </a:extLst>
          </p:cNvPr>
          <p:cNvSpPr/>
          <p:nvPr/>
        </p:nvSpPr>
        <p:spPr>
          <a:xfrm>
            <a:off x="838197" y="4888255"/>
            <a:ext cx="10515599" cy="646331"/>
          </a:xfrm>
          <a:prstGeom prst="rect">
            <a:avLst/>
          </a:prstGeom>
        </p:spPr>
        <p:txBody>
          <a:bodyPr wrap="square">
            <a:spAutoFit/>
          </a:bodyPr>
          <a:lstStyle/>
          <a:p>
            <a:r>
              <a:rPr lang="lt-LT" dirty="0">
                <a:latin typeface="Arial" panose="020B0604020202020204" pitchFamily="34" charset="0"/>
                <a:ea typeface="Arial Unicode MS"/>
              </a:rPr>
              <a:t>Pranešimas siunčiamas dokumento siuntėjo profilyje nurodytu el. pašto adresu, bei visiems dokumento siuntėjo atstovams.</a:t>
            </a:r>
            <a:endParaRPr lang="lt-LT" dirty="0"/>
          </a:p>
        </p:txBody>
      </p:sp>
    </p:spTree>
    <p:extLst>
      <p:ext uri="{BB962C8B-B14F-4D97-AF65-F5344CB8AC3E}">
        <p14:creationId xmlns:p14="http://schemas.microsoft.com/office/powerpoint/2010/main" val="193983213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0062ED-579C-4192-B2C7-E53360AC6D8B}"/>
              </a:ext>
            </a:extLst>
          </p:cNvPr>
          <p:cNvSpPr>
            <a:spLocks noGrp="1"/>
          </p:cNvSpPr>
          <p:nvPr>
            <p:ph type="title"/>
          </p:nvPr>
        </p:nvSpPr>
        <p:spPr/>
        <p:txBody>
          <a:bodyPr/>
          <a:lstStyle/>
          <a:p>
            <a:r>
              <a:rPr lang="lt-LT" dirty="0"/>
              <a:t>Patvirtinimo dokumento sukūrimas, rengimas, šalinimas ir pateikimas</a:t>
            </a:r>
          </a:p>
        </p:txBody>
      </p:sp>
      <p:sp>
        <p:nvSpPr>
          <p:cNvPr id="3" name="Teksto vietos rezervavimo ženklas 2">
            <a:extLst>
              <a:ext uri="{FF2B5EF4-FFF2-40B4-BE49-F238E27FC236}">
                <a16:creationId xmlns:a16="http://schemas.microsoft.com/office/drawing/2014/main" id="{55F027B0-F637-4682-973E-09CD4936DB7C}"/>
              </a:ext>
            </a:extLst>
          </p:cNvPr>
          <p:cNvSpPr>
            <a:spLocks noGrp="1"/>
          </p:cNvSpPr>
          <p:nvPr>
            <p:ph type="body" idx="1"/>
          </p:nvPr>
        </p:nvSpPr>
        <p:spPr/>
        <p:txBody>
          <a:bodyPr/>
          <a:lstStyle/>
          <a:p>
            <a:endParaRPr lang="lt-LT"/>
          </a:p>
        </p:txBody>
      </p:sp>
    </p:spTree>
    <p:extLst>
      <p:ext uri="{BB962C8B-B14F-4D97-AF65-F5344CB8AC3E}">
        <p14:creationId xmlns:p14="http://schemas.microsoft.com/office/powerpoint/2010/main" val="207009866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F815593-867E-4411-87C8-E44B165BD0C6}"/>
              </a:ext>
            </a:extLst>
          </p:cNvPr>
          <p:cNvSpPr>
            <a:spLocks noGrp="1"/>
          </p:cNvSpPr>
          <p:nvPr>
            <p:ph type="title"/>
          </p:nvPr>
        </p:nvSpPr>
        <p:spPr/>
        <p:txBody>
          <a:bodyPr/>
          <a:lstStyle/>
          <a:p>
            <a:r>
              <a:rPr lang="lt-LT" dirty="0"/>
              <a:t>Patvirtinimo dokumento sukūrimas</a:t>
            </a:r>
          </a:p>
        </p:txBody>
      </p:sp>
      <p:pic>
        <p:nvPicPr>
          <p:cNvPr id="5" name="Turinio vietos rezervavimo ženklas 4">
            <a:extLst>
              <a:ext uri="{FF2B5EF4-FFF2-40B4-BE49-F238E27FC236}">
                <a16:creationId xmlns:a16="http://schemas.microsoft.com/office/drawing/2014/main" id="{F9FCDF8D-DB70-4314-93AA-150484854F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2023" y="2240295"/>
            <a:ext cx="9823080" cy="4351338"/>
          </a:xfrm>
        </p:spPr>
      </p:pic>
      <p:sp>
        <p:nvSpPr>
          <p:cNvPr id="6" name="Stačiakampis 5">
            <a:extLst>
              <a:ext uri="{FF2B5EF4-FFF2-40B4-BE49-F238E27FC236}">
                <a16:creationId xmlns:a16="http://schemas.microsoft.com/office/drawing/2014/main" id="{50022A64-142F-4EA8-860D-F9D39B52E1FB}"/>
              </a:ext>
            </a:extLst>
          </p:cNvPr>
          <p:cNvSpPr/>
          <p:nvPr/>
        </p:nvSpPr>
        <p:spPr>
          <a:xfrm>
            <a:off x="11184944" y="2774455"/>
            <a:ext cx="597195" cy="3470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6">
            <a:extLst>
              <a:ext uri="{FF2B5EF4-FFF2-40B4-BE49-F238E27FC236}">
                <a16:creationId xmlns:a16="http://schemas.microsoft.com/office/drawing/2014/main" id="{28A8BF27-EFAE-4D36-A8B4-2B654F6C15D0}"/>
              </a:ext>
            </a:extLst>
          </p:cNvPr>
          <p:cNvSpPr/>
          <p:nvPr/>
        </p:nvSpPr>
        <p:spPr>
          <a:xfrm>
            <a:off x="10415859" y="3471175"/>
            <a:ext cx="1132366" cy="347042"/>
          </a:xfrm>
          <a:prstGeom prst="wedgeRectCallout">
            <a:avLst>
              <a:gd name="adj1" fmla="val 42908"/>
              <a:gd name="adj2" fmla="val -14684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Rengti</a:t>
            </a:r>
          </a:p>
        </p:txBody>
      </p:sp>
      <p:sp>
        <p:nvSpPr>
          <p:cNvPr id="8" name="Stačiakampis 7">
            <a:extLst>
              <a:ext uri="{FF2B5EF4-FFF2-40B4-BE49-F238E27FC236}">
                <a16:creationId xmlns:a16="http://schemas.microsoft.com/office/drawing/2014/main" id="{94506A00-3BF0-43E7-AA29-3B32EBAB933A}"/>
              </a:ext>
            </a:extLst>
          </p:cNvPr>
          <p:cNvSpPr/>
          <p:nvPr/>
        </p:nvSpPr>
        <p:spPr>
          <a:xfrm>
            <a:off x="740733" y="1425614"/>
            <a:ext cx="11234369" cy="646331"/>
          </a:xfrm>
          <a:prstGeom prst="rect">
            <a:avLst/>
          </a:prstGeom>
        </p:spPr>
        <p:txBody>
          <a:bodyPr wrap="square">
            <a:spAutoFit/>
          </a:bodyPr>
          <a:lstStyle/>
          <a:p>
            <a:r>
              <a:rPr lang="lt-LT" dirty="0">
                <a:latin typeface="Arial" panose="020B0604020202020204" pitchFamily="34" charset="0"/>
                <a:ea typeface="Arial Unicode MS"/>
              </a:rPr>
              <a:t>Prisijungus prie GPAIS pasirinkite GI organizacijos arba užstato administratoriaus modulį ir paspauskite ant skilties </a:t>
            </a:r>
            <a:r>
              <a:rPr lang="lt-LT" b="1" dirty="0">
                <a:latin typeface="Arial" panose="020B0604020202020204" pitchFamily="34" charset="0"/>
                <a:ea typeface="Arial Unicode MS"/>
              </a:rPr>
              <a:t>[Gauti įrodantys dokumentai/išrašyti patvirtinimai]</a:t>
            </a:r>
            <a:r>
              <a:rPr lang="lt-LT" dirty="0">
                <a:latin typeface="Arial" panose="020B0604020202020204" pitchFamily="34" charset="0"/>
                <a:ea typeface="Arial Unicode MS"/>
              </a:rPr>
              <a:t>.</a:t>
            </a:r>
            <a:endParaRPr lang="lt-LT" dirty="0"/>
          </a:p>
        </p:txBody>
      </p:sp>
      <p:sp>
        <p:nvSpPr>
          <p:cNvPr id="9" name="Stačiakampis 8">
            <a:extLst>
              <a:ext uri="{FF2B5EF4-FFF2-40B4-BE49-F238E27FC236}">
                <a16:creationId xmlns:a16="http://schemas.microsoft.com/office/drawing/2014/main" id="{4E8E4A78-05EC-4B39-A4ED-1F174EF75464}"/>
              </a:ext>
            </a:extLst>
          </p:cNvPr>
          <p:cNvSpPr/>
          <p:nvPr/>
        </p:nvSpPr>
        <p:spPr>
          <a:xfrm>
            <a:off x="463099" y="2263989"/>
            <a:ext cx="1429496" cy="923330"/>
          </a:xfrm>
          <a:prstGeom prst="rect">
            <a:avLst/>
          </a:prstGeom>
        </p:spPr>
        <p:txBody>
          <a:bodyPr wrap="square">
            <a:spAutoFit/>
          </a:bodyPr>
          <a:lstStyle/>
          <a:p>
            <a:r>
              <a:rPr lang="lt-LT" dirty="0">
                <a:latin typeface="Arial" panose="020B0604020202020204" pitchFamily="34" charset="0"/>
                <a:ea typeface="Arial Unicode MS"/>
              </a:rPr>
              <a:t>Paspauskite mygtuką </a:t>
            </a:r>
            <a:r>
              <a:rPr lang="lt-LT" b="1" dirty="0">
                <a:latin typeface="Arial" panose="020B0604020202020204" pitchFamily="34" charset="0"/>
                <a:ea typeface="Arial Unicode MS"/>
              </a:rPr>
              <a:t>[Rengti]</a:t>
            </a:r>
            <a:r>
              <a:rPr lang="lt-LT" dirty="0">
                <a:latin typeface="Arial" panose="020B0604020202020204" pitchFamily="34" charset="0"/>
                <a:ea typeface="Arial Unicode MS"/>
              </a:rPr>
              <a:t>.</a:t>
            </a:r>
            <a:endParaRPr lang="lt-LT" dirty="0"/>
          </a:p>
        </p:txBody>
      </p:sp>
      <p:sp>
        <p:nvSpPr>
          <p:cNvPr id="10" name="Stačiakampis 9">
            <a:extLst>
              <a:ext uri="{FF2B5EF4-FFF2-40B4-BE49-F238E27FC236}">
                <a16:creationId xmlns:a16="http://schemas.microsoft.com/office/drawing/2014/main" id="{13A19EA4-CDEB-448F-905D-6872810A44E1}"/>
              </a:ext>
            </a:extLst>
          </p:cNvPr>
          <p:cNvSpPr/>
          <p:nvPr/>
        </p:nvSpPr>
        <p:spPr>
          <a:xfrm>
            <a:off x="7296972" y="2266891"/>
            <a:ext cx="2049047" cy="3470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33388324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2A04EE6-919B-48D4-975D-0FD1131E2B94}"/>
              </a:ext>
            </a:extLst>
          </p:cNvPr>
          <p:cNvSpPr>
            <a:spLocks noGrp="1"/>
          </p:cNvSpPr>
          <p:nvPr>
            <p:ph type="title"/>
          </p:nvPr>
        </p:nvSpPr>
        <p:spPr/>
        <p:txBody>
          <a:bodyPr/>
          <a:lstStyle/>
          <a:p>
            <a:r>
              <a:rPr lang="lt-LT" dirty="0"/>
              <a:t>Patvirtinimo dokumento sukūrimas</a:t>
            </a:r>
          </a:p>
        </p:txBody>
      </p:sp>
      <p:pic>
        <p:nvPicPr>
          <p:cNvPr id="5" name="Turinio vietos rezervavimo ženklas 4">
            <a:extLst>
              <a:ext uri="{FF2B5EF4-FFF2-40B4-BE49-F238E27FC236}">
                <a16:creationId xmlns:a16="http://schemas.microsoft.com/office/drawing/2014/main" id="{63A29D50-02BE-4CEE-B970-CCBC828926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7047" y="3072809"/>
            <a:ext cx="9537401" cy="3420066"/>
          </a:xfrm>
        </p:spPr>
      </p:pic>
      <p:sp>
        <p:nvSpPr>
          <p:cNvPr id="6" name="Stačiakampis 5">
            <a:extLst>
              <a:ext uri="{FF2B5EF4-FFF2-40B4-BE49-F238E27FC236}">
                <a16:creationId xmlns:a16="http://schemas.microsoft.com/office/drawing/2014/main" id="{89379449-1EC5-4813-A6E8-834C2A4554D4}"/>
              </a:ext>
            </a:extLst>
          </p:cNvPr>
          <p:cNvSpPr/>
          <p:nvPr/>
        </p:nvSpPr>
        <p:spPr>
          <a:xfrm>
            <a:off x="838199" y="1476844"/>
            <a:ext cx="11006249" cy="1477328"/>
          </a:xfrm>
          <a:prstGeom prst="rect">
            <a:avLst/>
          </a:prstGeom>
        </p:spPr>
        <p:txBody>
          <a:bodyPr wrap="square">
            <a:spAutoFit/>
          </a:bodyPr>
          <a:lstStyle/>
          <a:p>
            <a:r>
              <a:rPr lang="lt-LT" dirty="0">
                <a:latin typeface="Arial" panose="020B0604020202020204" pitchFamily="34" charset="0"/>
                <a:ea typeface="Arial Unicode MS"/>
              </a:rPr>
              <a:t>Užpildykite privalomą duomenų lauką </a:t>
            </a:r>
            <a:r>
              <a:rPr lang="lt-LT" b="1" dirty="0">
                <a:latin typeface="Arial" panose="020B0604020202020204" pitchFamily="34" charset="0"/>
                <a:ea typeface="Arial Unicode MS"/>
              </a:rPr>
              <a:t>[Dokumento gavėjas] </a:t>
            </a:r>
            <a:r>
              <a:rPr lang="lt-LT" dirty="0">
                <a:latin typeface="Arial" panose="020B0604020202020204" pitchFamily="34" charset="0"/>
                <a:ea typeface="Arial Unicode MS"/>
              </a:rPr>
              <a:t>– tai tekstinis laukas, kuriame įrašomas GI. Rašant pavadinimo, vardo, pavardės ar kodo fragmentą bus automatiškai siūlomi pasirinkimai GI iš GI organizacijos / užstato administratoriaus pavedimo davėjų sąrašo, t. y. negalėsite įrašyti GI, kurio nėra pavedimo davėjų sąraše. Dokumento gavėjas bus atvaizduojamas rodant įmonės/asmens kodą bei pavadinimą arba vardą ir pavardę taip, kaip tai atvaizduojama pavedimo davėjų sąraše.</a:t>
            </a:r>
            <a:endParaRPr lang="lt-LT" dirty="0"/>
          </a:p>
        </p:txBody>
      </p:sp>
    </p:spTree>
    <p:extLst>
      <p:ext uri="{BB962C8B-B14F-4D97-AF65-F5344CB8AC3E}">
        <p14:creationId xmlns:p14="http://schemas.microsoft.com/office/powerpoint/2010/main" val="233245568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7BCDD6C-05C1-49A9-A690-93DA2B1DDCFC}"/>
              </a:ext>
            </a:extLst>
          </p:cNvPr>
          <p:cNvSpPr>
            <a:spLocks noGrp="1"/>
          </p:cNvSpPr>
          <p:nvPr>
            <p:ph type="title"/>
          </p:nvPr>
        </p:nvSpPr>
        <p:spPr/>
        <p:txBody>
          <a:bodyPr/>
          <a:lstStyle/>
          <a:p>
            <a:r>
              <a:rPr lang="lt-LT" dirty="0"/>
              <a:t>Patvirtinimo dokumento sukūrimas</a:t>
            </a:r>
          </a:p>
        </p:txBody>
      </p:sp>
      <p:sp>
        <p:nvSpPr>
          <p:cNvPr id="5" name="Stačiakampis 4">
            <a:extLst>
              <a:ext uri="{FF2B5EF4-FFF2-40B4-BE49-F238E27FC236}">
                <a16:creationId xmlns:a16="http://schemas.microsoft.com/office/drawing/2014/main" id="{D3194AE4-AB16-46D4-8C12-80DF4CADF4AB}"/>
              </a:ext>
            </a:extLst>
          </p:cNvPr>
          <p:cNvSpPr/>
          <p:nvPr/>
        </p:nvSpPr>
        <p:spPr>
          <a:xfrm>
            <a:off x="838200" y="1506022"/>
            <a:ext cx="1509772" cy="369332"/>
          </a:xfrm>
          <a:prstGeom prst="rect">
            <a:avLst/>
          </a:prstGeom>
        </p:spPr>
        <p:txBody>
          <a:bodyPr wrap="none">
            <a:spAutoFit/>
          </a:bodyPr>
          <a:lstStyle/>
          <a:p>
            <a:r>
              <a:rPr lang="lt-LT" b="1" dirty="0">
                <a:latin typeface="Arial" panose="020B0604020202020204" pitchFamily="34" charset="0"/>
                <a:ea typeface="Arial Unicode MS"/>
              </a:rPr>
              <a:t>PASTABOS:</a:t>
            </a:r>
            <a:endParaRPr lang="lt-LT" dirty="0"/>
          </a:p>
        </p:txBody>
      </p:sp>
      <p:sp>
        <p:nvSpPr>
          <p:cNvPr id="6" name="Stačiakampis 5">
            <a:extLst>
              <a:ext uri="{FF2B5EF4-FFF2-40B4-BE49-F238E27FC236}">
                <a16:creationId xmlns:a16="http://schemas.microsoft.com/office/drawing/2014/main" id="{F937241C-B7AA-45BC-8F09-820BE8B40CEA}"/>
              </a:ext>
            </a:extLst>
          </p:cNvPr>
          <p:cNvSpPr/>
          <p:nvPr/>
        </p:nvSpPr>
        <p:spPr>
          <a:xfrm>
            <a:off x="838199" y="1955862"/>
            <a:ext cx="11070265" cy="1200329"/>
          </a:xfrm>
          <a:prstGeom prst="rect">
            <a:avLst/>
          </a:prstGeom>
        </p:spPr>
        <p:txBody>
          <a:bodyPr wrap="square">
            <a:spAutoFit/>
          </a:bodyPr>
          <a:lstStyle/>
          <a:p>
            <a:r>
              <a:rPr lang="lt-LT" b="1" dirty="0">
                <a:latin typeface="Arial" panose="020B0604020202020204" pitchFamily="34" charset="0"/>
                <a:ea typeface="Arial Unicode MS"/>
              </a:rPr>
              <a:t>a) GI, kuriam skirtas patvirtinimas, bent vieną dieną ataskaitiniuose metuose turi būti įtrauktas į GI organizacijos / užstato administratoriaus pavedimo davėju sąrašą pagal šias kuriamo patvirtinimo duomenų reikšmes: „Gaminių/pakuočių srautas", „Pakuotės rūšis pagal medžiagą", „EEĮ kategorija", „Apmokestinamasis gaminys" (nepriklausomai nuo GI veiklos būdo).</a:t>
            </a:r>
            <a:endParaRPr lang="lt-LT" dirty="0"/>
          </a:p>
        </p:txBody>
      </p:sp>
      <p:sp>
        <p:nvSpPr>
          <p:cNvPr id="7" name="Stačiakampis 6">
            <a:extLst>
              <a:ext uri="{FF2B5EF4-FFF2-40B4-BE49-F238E27FC236}">
                <a16:creationId xmlns:a16="http://schemas.microsoft.com/office/drawing/2014/main" id="{BEE0BDD0-6A1A-48BF-8C80-3C7690A7304E}"/>
              </a:ext>
            </a:extLst>
          </p:cNvPr>
          <p:cNvSpPr/>
          <p:nvPr/>
        </p:nvSpPr>
        <p:spPr>
          <a:xfrm>
            <a:off x="838198" y="3429000"/>
            <a:ext cx="10815085" cy="1200329"/>
          </a:xfrm>
          <a:prstGeom prst="rect">
            <a:avLst/>
          </a:prstGeom>
        </p:spPr>
        <p:txBody>
          <a:bodyPr wrap="square">
            <a:spAutoFit/>
          </a:bodyPr>
          <a:lstStyle/>
          <a:p>
            <a:r>
              <a:rPr lang="lt-LT" b="1" dirty="0">
                <a:latin typeface="Arial" panose="020B0604020202020204" pitchFamily="34" charset="0"/>
                <a:ea typeface="Arial Unicode MS"/>
              </a:rPr>
              <a:t>b) GI, kuriam skirtas patvirtinimas, turi būti registruotas Gamintojų ir (ar) importuotojų sąvade bent vieną dieną ataskaitiniuose metuose pagal šias kuriamo patvirtinimo duomenų reikšmes: „Gaminių/pakuočių srautas", „Pakuotės rūšis pagal medžiagą", „EEĮ kategorija", „Apmokestinamasis gaminys".</a:t>
            </a:r>
            <a:endParaRPr lang="lt-LT" dirty="0"/>
          </a:p>
        </p:txBody>
      </p:sp>
    </p:spTree>
    <p:extLst>
      <p:ext uri="{BB962C8B-B14F-4D97-AF65-F5344CB8AC3E}">
        <p14:creationId xmlns:p14="http://schemas.microsoft.com/office/powerpoint/2010/main" val="702549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17EC919-6D85-49EC-AA2F-F3C49C535BD1}"/>
              </a:ext>
            </a:extLst>
          </p:cNvPr>
          <p:cNvSpPr>
            <a:spLocks noGrp="1"/>
          </p:cNvSpPr>
          <p:nvPr>
            <p:ph type="title"/>
          </p:nvPr>
        </p:nvSpPr>
        <p:spPr/>
        <p:txBody>
          <a:bodyPr/>
          <a:lstStyle/>
          <a:p>
            <a:r>
              <a:rPr lang="lt-LT" dirty="0"/>
              <a:t>Gaminių/pakuočių atliekų tvarkymo organizavimo licencijos peržiūra</a:t>
            </a:r>
          </a:p>
        </p:txBody>
      </p:sp>
      <p:pic>
        <p:nvPicPr>
          <p:cNvPr id="9" name="Turinio vietos rezervavimo ženklas 8">
            <a:extLst>
              <a:ext uri="{FF2B5EF4-FFF2-40B4-BE49-F238E27FC236}">
                <a16:creationId xmlns:a16="http://schemas.microsoft.com/office/drawing/2014/main" id="{AEE8F12C-BC06-4E1C-A74F-C1CB362E44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740530"/>
            <a:ext cx="10515600" cy="2521527"/>
          </a:xfrm>
        </p:spPr>
      </p:pic>
      <p:sp>
        <p:nvSpPr>
          <p:cNvPr id="10" name="Stačiakampis 9">
            <a:extLst>
              <a:ext uri="{FF2B5EF4-FFF2-40B4-BE49-F238E27FC236}">
                <a16:creationId xmlns:a16="http://schemas.microsoft.com/office/drawing/2014/main" id="{1B1FD8CB-B6B3-4CC1-9B56-32CD3D2212F0}"/>
              </a:ext>
            </a:extLst>
          </p:cNvPr>
          <p:cNvSpPr/>
          <p:nvPr/>
        </p:nvSpPr>
        <p:spPr>
          <a:xfrm>
            <a:off x="2679405" y="2740530"/>
            <a:ext cx="723014" cy="470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10">
            <a:extLst>
              <a:ext uri="{FF2B5EF4-FFF2-40B4-BE49-F238E27FC236}">
                <a16:creationId xmlns:a16="http://schemas.microsoft.com/office/drawing/2014/main" id="{F5134F6A-A969-4BCF-8318-65DA12A31008}"/>
              </a:ext>
            </a:extLst>
          </p:cNvPr>
          <p:cNvSpPr/>
          <p:nvPr/>
        </p:nvSpPr>
        <p:spPr>
          <a:xfrm>
            <a:off x="10451806" y="4136065"/>
            <a:ext cx="520994" cy="5847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Kalbos debesėlis: stačiakampis 11">
            <a:extLst>
              <a:ext uri="{FF2B5EF4-FFF2-40B4-BE49-F238E27FC236}">
                <a16:creationId xmlns:a16="http://schemas.microsoft.com/office/drawing/2014/main" id="{6B321170-1ACD-4632-B63F-34FF3206AF68}"/>
              </a:ext>
            </a:extLst>
          </p:cNvPr>
          <p:cNvSpPr/>
          <p:nvPr/>
        </p:nvSpPr>
        <p:spPr>
          <a:xfrm>
            <a:off x="9824484" y="3086223"/>
            <a:ext cx="1818168" cy="663020"/>
          </a:xfrm>
          <a:prstGeom prst="wedgeRectCallout">
            <a:avLst>
              <a:gd name="adj1" fmla="val 3471"/>
              <a:gd name="adj2" fmla="val 12948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Peržiūrėti</a:t>
            </a:r>
          </a:p>
        </p:txBody>
      </p:sp>
      <p:sp>
        <p:nvSpPr>
          <p:cNvPr id="13" name="Stačiakampis 12">
            <a:extLst>
              <a:ext uri="{FF2B5EF4-FFF2-40B4-BE49-F238E27FC236}">
                <a16:creationId xmlns:a16="http://schemas.microsoft.com/office/drawing/2014/main" id="{B0C732C8-7557-4EB1-993E-AC9A794BB4BD}"/>
              </a:ext>
            </a:extLst>
          </p:cNvPr>
          <p:cNvSpPr/>
          <p:nvPr/>
        </p:nvSpPr>
        <p:spPr>
          <a:xfrm>
            <a:off x="1201482" y="3932713"/>
            <a:ext cx="9046535" cy="3600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332696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91344BF-8A3D-4BB7-80A0-32C3AE218961}"/>
              </a:ext>
            </a:extLst>
          </p:cNvPr>
          <p:cNvSpPr>
            <a:spLocks noGrp="1"/>
          </p:cNvSpPr>
          <p:nvPr>
            <p:ph type="title"/>
          </p:nvPr>
        </p:nvSpPr>
        <p:spPr/>
        <p:txBody>
          <a:bodyPr/>
          <a:lstStyle/>
          <a:p>
            <a:r>
              <a:rPr lang="lt-LT" dirty="0"/>
              <a:t>Patvirtinimo dokumento sukūrimas</a:t>
            </a:r>
          </a:p>
        </p:txBody>
      </p:sp>
      <p:pic>
        <p:nvPicPr>
          <p:cNvPr id="5" name="Turinio vietos rezervavimo ženklas 4">
            <a:extLst>
              <a:ext uri="{FF2B5EF4-FFF2-40B4-BE49-F238E27FC236}">
                <a16:creationId xmlns:a16="http://schemas.microsoft.com/office/drawing/2014/main" id="{35E11325-2DE9-4598-95BF-ED2A3CA7BD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3078" y="3217791"/>
            <a:ext cx="9412915" cy="3446737"/>
          </a:xfrm>
        </p:spPr>
      </p:pic>
      <p:sp>
        <p:nvSpPr>
          <p:cNvPr id="6" name="Stačiakampis 5">
            <a:extLst>
              <a:ext uri="{FF2B5EF4-FFF2-40B4-BE49-F238E27FC236}">
                <a16:creationId xmlns:a16="http://schemas.microsoft.com/office/drawing/2014/main" id="{789189F3-A19C-4877-9884-91323A9034A5}"/>
              </a:ext>
            </a:extLst>
          </p:cNvPr>
          <p:cNvSpPr/>
          <p:nvPr/>
        </p:nvSpPr>
        <p:spPr>
          <a:xfrm>
            <a:off x="838200" y="1397675"/>
            <a:ext cx="11147794" cy="1200329"/>
          </a:xfrm>
          <a:prstGeom prst="rect">
            <a:avLst/>
          </a:prstGeom>
        </p:spPr>
        <p:txBody>
          <a:bodyPr wrap="square">
            <a:spAutoFit/>
          </a:bodyPr>
          <a:lstStyle/>
          <a:p>
            <a:r>
              <a:rPr lang="lt-LT" dirty="0">
                <a:latin typeface="Arial" panose="020B0604020202020204" pitchFamily="34" charset="0"/>
                <a:ea typeface="Arial Unicode MS"/>
              </a:rPr>
              <a:t>Užpildykite privalomą duomenų lauką </a:t>
            </a:r>
            <a:r>
              <a:rPr lang="lt-LT" b="1" dirty="0">
                <a:latin typeface="Arial" panose="020B0604020202020204" pitchFamily="34" charset="0"/>
                <a:ea typeface="Arial Unicode MS"/>
              </a:rPr>
              <a:t>[Gaminių/pakuočių srautas]</a:t>
            </a:r>
            <a:r>
              <a:rPr lang="lt-LT" dirty="0">
                <a:latin typeface="Arial" panose="020B0604020202020204" pitchFamily="34" charset="0"/>
                <a:ea typeface="Arial Unicode MS"/>
              </a:rPr>
              <a:t> – pasirinkite reikšmę iš gaminių/pakuočių srauto klasifikatoriaus. GI organizacija / užstato administratorius turi turėti bent vieną dieną ataskaitiniuose metuose galiojančią licenciją, kur licencijos rūšis atitinka kuriamą patvirtinimą ir „Licencijos būsena“ reikšmė yra „Išduota“ arba „Įspėta“ arba „Sustabdyta“.</a:t>
            </a:r>
            <a:endParaRPr lang="lt-LT" dirty="0"/>
          </a:p>
        </p:txBody>
      </p:sp>
      <p:sp>
        <p:nvSpPr>
          <p:cNvPr id="7" name="Stačiakampis 6">
            <a:extLst>
              <a:ext uri="{FF2B5EF4-FFF2-40B4-BE49-F238E27FC236}">
                <a16:creationId xmlns:a16="http://schemas.microsoft.com/office/drawing/2014/main" id="{0B39430D-8F6E-485D-8548-3B54DA028112}"/>
              </a:ext>
            </a:extLst>
          </p:cNvPr>
          <p:cNvSpPr/>
          <p:nvPr/>
        </p:nvSpPr>
        <p:spPr>
          <a:xfrm>
            <a:off x="838200" y="2564464"/>
            <a:ext cx="11006470" cy="646331"/>
          </a:xfrm>
          <a:prstGeom prst="rect">
            <a:avLst/>
          </a:prstGeom>
        </p:spPr>
        <p:txBody>
          <a:bodyPr wrap="square">
            <a:spAutoFit/>
          </a:bodyPr>
          <a:lstStyle/>
          <a:p>
            <a:r>
              <a:rPr lang="lt-LT" dirty="0">
                <a:latin typeface="Arial" panose="020B0604020202020204" pitchFamily="34" charset="0"/>
                <a:ea typeface="Arial Unicode MS"/>
              </a:rPr>
              <a:t>Priklausomai nuo turimos licencijos, galimų pasirinkti duomenų lauko </a:t>
            </a:r>
            <a:r>
              <a:rPr lang="lt-LT" b="1" dirty="0">
                <a:latin typeface="Arial" panose="020B0604020202020204" pitchFamily="34" charset="0"/>
                <a:ea typeface="Arial Unicode MS"/>
              </a:rPr>
              <a:t>[Gaminių/pakuočių srautas]</a:t>
            </a:r>
            <a:r>
              <a:rPr lang="lt-LT" dirty="0">
                <a:latin typeface="Arial" panose="020B0604020202020204" pitchFamily="34" charset="0"/>
                <a:ea typeface="Arial Unicode MS"/>
              </a:rPr>
              <a:t> reikšmių sąrašas siaurinamas.</a:t>
            </a:r>
            <a:endParaRPr lang="lt-LT" dirty="0"/>
          </a:p>
        </p:txBody>
      </p:sp>
      <p:sp>
        <p:nvSpPr>
          <p:cNvPr id="8" name="Stačiakampis 7">
            <a:extLst>
              <a:ext uri="{FF2B5EF4-FFF2-40B4-BE49-F238E27FC236}">
                <a16:creationId xmlns:a16="http://schemas.microsoft.com/office/drawing/2014/main" id="{A745CF19-0B6E-483E-8B5E-127252AB652A}"/>
              </a:ext>
            </a:extLst>
          </p:cNvPr>
          <p:cNvSpPr/>
          <p:nvPr/>
        </p:nvSpPr>
        <p:spPr>
          <a:xfrm>
            <a:off x="2573078" y="4377584"/>
            <a:ext cx="6220048" cy="1523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586102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E6373D4-644C-4C56-98A4-F72FC8D0AA93}"/>
              </a:ext>
            </a:extLst>
          </p:cNvPr>
          <p:cNvSpPr>
            <a:spLocks noGrp="1"/>
          </p:cNvSpPr>
          <p:nvPr>
            <p:ph type="title"/>
          </p:nvPr>
        </p:nvSpPr>
        <p:spPr/>
        <p:txBody>
          <a:bodyPr/>
          <a:lstStyle/>
          <a:p>
            <a:r>
              <a:rPr lang="lt-LT" dirty="0"/>
              <a:t>Patvirtinimo dokumento sukūrimas</a:t>
            </a:r>
          </a:p>
        </p:txBody>
      </p:sp>
      <p:sp>
        <p:nvSpPr>
          <p:cNvPr id="5" name="Stačiakampis 4">
            <a:extLst>
              <a:ext uri="{FF2B5EF4-FFF2-40B4-BE49-F238E27FC236}">
                <a16:creationId xmlns:a16="http://schemas.microsoft.com/office/drawing/2014/main" id="{9D583B1D-8FC5-435E-89BB-EF94600D2CAD}"/>
              </a:ext>
            </a:extLst>
          </p:cNvPr>
          <p:cNvSpPr/>
          <p:nvPr/>
        </p:nvSpPr>
        <p:spPr>
          <a:xfrm>
            <a:off x="838200" y="1690688"/>
            <a:ext cx="10974572" cy="1200329"/>
          </a:xfrm>
          <a:prstGeom prst="rect">
            <a:avLst/>
          </a:prstGeom>
        </p:spPr>
        <p:txBody>
          <a:bodyPr wrap="square">
            <a:spAutoFit/>
          </a:bodyPr>
          <a:lstStyle/>
          <a:p>
            <a:r>
              <a:rPr lang="lt-LT" dirty="0">
                <a:latin typeface="Arial" panose="020B0604020202020204" pitchFamily="34" charset="0"/>
                <a:ea typeface="Arial Unicode MS"/>
              </a:rPr>
              <a:t>Užpildykite privalomą duomenų lauką </a:t>
            </a:r>
            <a:r>
              <a:rPr lang="lt-LT" b="1" dirty="0">
                <a:latin typeface="Arial" panose="020B0604020202020204" pitchFamily="34" charset="0"/>
                <a:ea typeface="Arial Unicode MS"/>
              </a:rPr>
              <a:t>[Ataskaitiniai metai]</a:t>
            </a:r>
            <a:r>
              <a:rPr lang="lt-LT" dirty="0">
                <a:latin typeface="Arial" panose="020B0604020202020204" pitchFamily="34" charset="0"/>
                <a:ea typeface="Arial Unicode MS"/>
              </a:rPr>
              <a:t> – pasirenkama reikšmė iš ataskaitinių metų sąrašo. Už ataskaitinius metus suformuoti patvirtinimą apie atliekų sutvarkymą galima ataskaitinių metų eigoje arba pasibaigus ataskaitiniams metams, bet ne vėliau kaip per 25 dienas nuo kalendorinių metų pabaigos.</a:t>
            </a:r>
            <a:endParaRPr lang="lt-LT" dirty="0"/>
          </a:p>
        </p:txBody>
      </p:sp>
    </p:spTree>
    <p:extLst>
      <p:ext uri="{BB962C8B-B14F-4D97-AF65-F5344CB8AC3E}">
        <p14:creationId xmlns:p14="http://schemas.microsoft.com/office/powerpoint/2010/main" val="400835672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7AD8F97-4A53-4DA0-92B2-2F3EEEAD4B22}"/>
              </a:ext>
            </a:extLst>
          </p:cNvPr>
          <p:cNvSpPr>
            <a:spLocks noGrp="1"/>
          </p:cNvSpPr>
          <p:nvPr>
            <p:ph type="title"/>
          </p:nvPr>
        </p:nvSpPr>
        <p:spPr/>
        <p:txBody>
          <a:bodyPr/>
          <a:lstStyle/>
          <a:p>
            <a:r>
              <a:rPr lang="lt-LT" dirty="0"/>
              <a:t>Patvirtinimo dokumento sukūrimas</a:t>
            </a:r>
          </a:p>
        </p:txBody>
      </p:sp>
      <p:pic>
        <p:nvPicPr>
          <p:cNvPr id="5" name="Turinio vietos rezervavimo ženklas 4">
            <a:extLst>
              <a:ext uri="{FF2B5EF4-FFF2-40B4-BE49-F238E27FC236}">
                <a16:creationId xmlns:a16="http://schemas.microsoft.com/office/drawing/2014/main" id="{11BF3A58-6DFC-46F9-82F8-8F49A885F5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8865" y="3035498"/>
            <a:ext cx="8397647" cy="3683726"/>
          </a:xfrm>
        </p:spPr>
      </p:pic>
      <p:sp>
        <p:nvSpPr>
          <p:cNvPr id="6" name="Stačiakampis 5">
            <a:extLst>
              <a:ext uri="{FF2B5EF4-FFF2-40B4-BE49-F238E27FC236}">
                <a16:creationId xmlns:a16="http://schemas.microsoft.com/office/drawing/2014/main" id="{BFA784CF-6FAB-40E7-8DF6-7B6A99FFA272}"/>
              </a:ext>
            </a:extLst>
          </p:cNvPr>
          <p:cNvSpPr/>
          <p:nvPr/>
        </p:nvSpPr>
        <p:spPr>
          <a:xfrm>
            <a:off x="3678864" y="4710223"/>
            <a:ext cx="8397647" cy="14460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3CF99E99-5E43-46F4-BA88-3969363D2AF9}"/>
              </a:ext>
            </a:extLst>
          </p:cNvPr>
          <p:cNvSpPr/>
          <p:nvPr/>
        </p:nvSpPr>
        <p:spPr>
          <a:xfrm>
            <a:off x="838200" y="1351186"/>
            <a:ext cx="11134060" cy="646331"/>
          </a:xfrm>
          <a:prstGeom prst="rect">
            <a:avLst/>
          </a:prstGeom>
        </p:spPr>
        <p:txBody>
          <a:bodyPr wrap="square">
            <a:spAutoFit/>
          </a:bodyPr>
          <a:lstStyle/>
          <a:p>
            <a:r>
              <a:rPr lang="lt-LT" dirty="0">
                <a:latin typeface="Arial" panose="020B0604020202020204" pitchFamily="34" charset="0"/>
                <a:ea typeface="Arial Unicode MS"/>
              </a:rPr>
              <a:t>Priklausomai nuo pasirinktos duomenų lauko </a:t>
            </a:r>
            <a:r>
              <a:rPr lang="lt-LT" b="1" dirty="0">
                <a:latin typeface="Arial" panose="020B0604020202020204" pitchFamily="34" charset="0"/>
                <a:ea typeface="Arial Unicode MS"/>
              </a:rPr>
              <a:t>[Gaminių/pakuočių srautas]</a:t>
            </a:r>
            <a:r>
              <a:rPr lang="lt-LT" dirty="0">
                <a:latin typeface="Arial" panose="020B0604020202020204" pitchFamily="34" charset="0"/>
                <a:ea typeface="Arial Unicode MS"/>
              </a:rPr>
              <a:t> reikšmės, gali būti reikalaujama įvesti papildomos informacijos:</a:t>
            </a:r>
            <a:endParaRPr lang="lt-LT" dirty="0"/>
          </a:p>
        </p:txBody>
      </p:sp>
      <p:sp>
        <p:nvSpPr>
          <p:cNvPr id="8" name="Stačiakampis 7">
            <a:extLst>
              <a:ext uri="{FF2B5EF4-FFF2-40B4-BE49-F238E27FC236}">
                <a16:creationId xmlns:a16="http://schemas.microsoft.com/office/drawing/2014/main" id="{4CF47BC2-4062-47CE-A0BB-9097291E4AEF}"/>
              </a:ext>
            </a:extLst>
          </p:cNvPr>
          <p:cNvSpPr/>
          <p:nvPr/>
        </p:nvSpPr>
        <p:spPr>
          <a:xfrm>
            <a:off x="838200" y="2021558"/>
            <a:ext cx="11238312" cy="923330"/>
          </a:xfrm>
          <a:prstGeom prst="rect">
            <a:avLst/>
          </a:prstGeom>
        </p:spPr>
        <p:txBody>
          <a:bodyPr wrap="square">
            <a:spAutoFit/>
          </a:bodyPr>
          <a:lstStyle/>
          <a:p>
            <a:r>
              <a:rPr lang="lt-LT" dirty="0">
                <a:latin typeface="Arial" panose="020B0604020202020204" pitchFamily="34" charset="0"/>
                <a:ea typeface="Arial Unicode MS"/>
              </a:rPr>
              <a:t>Jeigu pasirenkate gaminių/pakuočių srauto reikšmę „Apmokestinamieji gaminiai (išskyrus baterijas ir akumuliatorius)“, tada papildomai užpildykite duomenų lauką </a:t>
            </a:r>
            <a:r>
              <a:rPr lang="lt-LT" b="1" dirty="0">
                <a:latin typeface="Arial" panose="020B0604020202020204" pitchFamily="34" charset="0"/>
                <a:ea typeface="Arial Unicode MS"/>
              </a:rPr>
              <a:t>[Apmokestinamasis gaminys]</a:t>
            </a:r>
            <a:r>
              <a:rPr lang="lt-LT" dirty="0">
                <a:latin typeface="Arial" panose="020B0604020202020204" pitchFamily="34" charset="0"/>
                <a:ea typeface="Arial Unicode MS"/>
              </a:rPr>
              <a:t> pasirinkdami reikšmę iš apmokestinamųjų gaminių klasifikatoriaus (</a:t>
            </a:r>
            <a:r>
              <a:rPr lang="lt-LT" i="1" dirty="0">
                <a:latin typeface="Arial" panose="020B0604020202020204" pitchFamily="34" charset="0"/>
                <a:ea typeface="Arial Unicode MS"/>
              </a:rPr>
              <a:t>žr. žemiau esantį paveikslą</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284803200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7CED347-E581-4DC7-919C-0BAC429CBF83}"/>
              </a:ext>
            </a:extLst>
          </p:cNvPr>
          <p:cNvSpPr>
            <a:spLocks noGrp="1"/>
          </p:cNvSpPr>
          <p:nvPr>
            <p:ph type="title"/>
          </p:nvPr>
        </p:nvSpPr>
        <p:spPr/>
        <p:txBody>
          <a:bodyPr/>
          <a:lstStyle/>
          <a:p>
            <a:r>
              <a:rPr lang="lt-LT" dirty="0"/>
              <a:t>Patvirtinimo dokumento sukūrimas</a:t>
            </a:r>
          </a:p>
        </p:txBody>
      </p:sp>
      <p:pic>
        <p:nvPicPr>
          <p:cNvPr id="5" name="Turinio vietos rezervavimo ženklas 4">
            <a:extLst>
              <a:ext uri="{FF2B5EF4-FFF2-40B4-BE49-F238E27FC236}">
                <a16:creationId xmlns:a16="http://schemas.microsoft.com/office/drawing/2014/main" id="{71EC6A2F-7343-4CB8-AA62-4AFF1FBD02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2809" y="2671167"/>
            <a:ext cx="8996904" cy="3994894"/>
          </a:xfrm>
        </p:spPr>
      </p:pic>
      <p:sp>
        <p:nvSpPr>
          <p:cNvPr id="6" name="Stačiakampis 5">
            <a:extLst>
              <a:ext uri="{FF2B5EF4-FFF2-40B4-BE49-F238E27FC236}">
                <a16:creationId xmlns:a16="http://schemas.microsoft.com/office/drawing/2014/main" id="{46C34FD5-908D-44A3-BABC-E6671EA8E1DF}"/>
              </a:ext>
            </a:extLst>
          </p:cNvPr>
          <p:cNvSpPr/>
          <p:nvPr/>
        </p:nvSpPr>
        <p:spPr>
          <a:xfrm>
            <a:off x="3072809" y="4497572"/>
            <a:ext cx="8996904" cy="14460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BBF8C556-9B41-450D-809F-52190517DEF3}"/>
              </a:ext>
            </a:extLst>
          </p:cNvPr>
          <p:cNvSpPr/>
          <p:nvPr/>
        </p:nvSpPr>
        <p:spPr>
          <a:xfrm>
            <a:off x="838199" y="1520754"/>
            <a:ext cx="11231513" cy="923330"/>
          </a:xfrm>
          <a:prstGeom prst="rect">
            <a:avLst/>
          </a:prstGeom>
        </p:spPr>
        <p:txBody>
          <a:bodyPr wrap="square">
            <a:spAutoFit/>
          </a:bodyPr>
          <a:lstStyle/>
          <a:p>
            <a:r>
              <a:rPr lang="lt-LT" dirty="0">
                <a:latin typeface="Arial" panose="020B0604020202020204" pitchFamily="34" charset="0"/>
                <a:ea typeface="Arial Unicode MS"/>
              </a:rPr>
              <a:t>Jeigu pasirenkate gaminių/pakuočių srauto reikšmę „Baterijos ar akumuliatoriai“, tada papildomai užpildykite duomenų lauką </a:t>
            </a:r>
            <a:r>
              <a:rPr lang="lt-LT" b="1" dirty="0">
                <a:latin typeface="Arial" panose="020B0604020202020204" pitchFamily="34" charset="0"/>
                <a:ea typeface="Arial Unicode MS"/>
              </a:rPr>
              <a:t>[Apmokestinamasis gaminys]</a:t>
            </a:r>
            <a:r>
              <a:rPr lang="lt-LT" dirty="0">
                <a:latin typeface="Arial" panose="020B0604020202020204" pitchFamily="34" charset="0"/>
                <a:ea typeface="Arial Unicode MS"/>
              </a:rPr>
              <a:t> pasirinkdami reikšmę iš: „Akumuliatoriai“ arba „Baterijos (galvaniniai elementai)“;</a:t>
            </a:r>
            <a:endParaRPr lang="lt-LT" dirty="0"/>
          </a:p>
        </p:txBody>
      </p:sp>
    </p:spTree>
    <p:extLst>
      <p:ext uri="{BB962C8B-B14F-4D97-AF65-F5344CB8AC3E}">
        <p14:creationId xmlns:p14="http://schemas.microsoft.com/office/powerpoint/2010/main" val="322670376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9FDD192-B6D7-4020-B56B-FA91297A285B}"/>
              </a:ext>
            </a:extLst>
          </p:cNvPr>
          <p:cNvSpPr>
            <a:spLocks noGrp="1"/>
          </p:cNvSpPr>
          <p:nvPr>
            <p:ph type="title"/>
          </p:nvPr>
        </p:nvSpPr>
        <p:spPr/>
        <p:txBody>
          <a:bodyPr/>
          <a:lstStyle/>
          <a:p>
            <a:r>
              <a:rPr lang="lt-LT" dirty="0"/>
              <a:t>Patvirtinimo dokumento sukūrimas</a:t>
            </a:r>
          </a:p>
        </p:txBody>
      </p:sp>
      <p:pic>
        <p:nvPicPr>
          <p:cNvPr id="5" name="Turinio vietos rezervavimo ženklas 4">
            <a:extLst>
              <a:ext uri="{FF2B5EF4-FFF2-40B4-BE49-F238E27FC236}">
                <a16:creationId xmlns:a16="http://schemas.microsoft.com/office/drawing/2014/main" id="{3EC363A6-4761-4626-850F-620F23DF9A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5097" y="2657817"/>
            <a:ext cx="9195427" cy="4050774"/>
          </a:xfrm>
        </p:spPr>
      </p:pic>
      <p:sp>
        <p:nvSpPr>
          <p:cNvPr id="6" name="Stačiakampis 5">
            <a:extLst>
              <a:ext uri="{FF2B5EF4-FFF2-40B4-BE49-F238E27FC236}">
                <a16:creationId xmlns:a16="http://schemas.microsoft.com/office/drawing/2014/main" id="{9EC2235D-EF94-4C29-B61C-F34898B3EBF8}"/>
              </a:ext>
            </a:extLst>
          </p:cNvPr>
          <p:cNvSpPr/>
          <p:nvPr/>
        </p:nvSpPr>
        <p:spPr>
          <a:xfrm>
            <a:off x="2874358" y="4508205"/>
            <a:ext cx="9096166" cy="22003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610F37E7-834F-44CB-B584-FAB0992CFBE3}"/>
              </a:ext>
            </a:extLst>
          </p:cNvPr>
          <p:cNvSpPr/>
          <p:nvPr/>
        </p:nvSpPr>
        <p:spPr>
          <a:xfrm>
            <a:off x="838200" y="1435589"/>
            <a:ext cx="11132324" cy="923330"/>
          </a:xfrm>
          <a:prstGeom prst="rect">
            <a:avLst/>
          </a:prstGeom>
        </p:spPr>
        <p:txBody>
          <a:bodyPr wrap="square">
            <a:spAutoFit/>
          </a:bodyPr>
          <a:lstStyle/>
          <a:p>
            <a:r>
              <a:rPr lang="lt-LT" dirty="0">
                <a:latin typeface="Arial" panose="020B0604020202020204" pitchFamily="34" charset="0"/>
                <a:ea typeface="Arial Unicode MS"/>
              </a:rPr>
              <a:t>Jeigu pasirenkate gaminių/pakuočių srauto reikšmę „Pakuotės“, tada papildomai užpildykite duomenų lauką </a:t>
            </a:r>
            <a:r>
              <a:rPr lang="lt-LT" b="1" dirty="0">
                <a:latin typeface="Arial" panose="020B0604020202020204" pitchFamily="34" charset="0"/>
                <a:ea typeface="Arial Unicode MS"/>
              </a:rPr>
              <a:t>[Pakuočių rūšis pagal medžiagą]</a:t>
            </a:r>
            <a:r>
              <a:rPr lang="lt-LT" dirty="0">
                <a:latin typeface="Arial" panose="020B0604020202020204" pitchFamily="34" charset="0"/>
                <a:ea typeface="Arial Unicode MS"/>
              </a:rPr>
              <a:t> pasirinkdami reikšmę iš pakuočių rūšių pagal medžiagą klasifikatoriaus (</a:t>
            </a:r>
            <a:r>
              <a:rPr lang="lt-LT" i="1" dirty="0">
                <a:latin typeface="Arial" panose="020B0604020202020204" pitchFamily="34" charset="0"/>
                <a:ea typeface="Arial Unicode MS"/>
              </a:rPr>
              <a:t>žr. žemiau esantį paveikslą</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46124583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FA99474-350B-45BD-888D-8D06E8F4A253}"/>
              </a:ext>
            </a:extLst>
          </p:cNvPr>
          <p:cNvSpPr>
            <a:spLocks noGrp="1"/>
          </p:cNvSpPr>
          <p:nvPr>
            <p:ph type="title"/>
          </p:nvPr>
        </p:nvSpPr>
        <p:spPr/>
        <p:txBody>
          <a:bodyPr/>
          <a:lstStyle/>
          <a:p>
            <a:r>
              <a:rPr lang="lt-LT" dirty="0"/>
              <a:t>Patvirtinimo dokumento sukūrimas</a:t>
            </a:r>
          </a:p>
        </p:txBody>
      </p:sp>
      <p:pic>
        <p:nvPicPr>
          <p:cNvPr id="5" name="Turinio vietos rezervavimo ženklas 4">
            <a:extLst>
              <a:ext uri="{FF2B5EF4-FFF2-40B4-BE49-F238E27FC236}">
                <a16:creationId xmlns:a16="http://schemas.microsoft.com/office/drawing/2014/main" id="{3C0B4E24-4DC5-453C-B1CC-616848DB2B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3803" y="2860158"/>
            <a:ext cx="8547010" cy="3774005"/>
          </a:xfrm>
        </p:spPr>
      </p:pic>
      <p:sp>
        <p:nvSpPr>
          <p:cNvPr id="6" name="Stačiakampis 5">
            <a:extLst>
              <a:ext uri="{FF2B5EF4-FFF2-40B4-BE49-F238E27FC236}">
                <a16:creationId xmlns:a16="http://schemas.microsoft.com/office/drawing/2014/main" id="{03F9834E-8457-4D2B-92DE-1FC4AE1722D3}"/>
              </a:ext>
            </a:extLst>
          </p:cNvPr>
          <p:cNvSpPr/>
          <p:nvPr/>
        </p:nvSpPr>
        <p:spPr>
          <a:xfrm>
            <a:off x="838199" y="1536759"/>
            <a:ext cx="11152613" cy="923330"/>
          </a:xfrm>
          <a:prstGeom prst="rect">
            <a:avLst/>
          </a:prstGeom>
        </p:spPr>
        <p:txBody>
          <a:bodyPr wrap="square">
            <a:spAutoFit/>
          </a:bodyPr>
          <a:lstStyle/>
          <a:p>
            <a:r>
              <a:rPr lang="lt-LT" dirty="0">
                <a:latin typeface="Arial" panose="020B0604020202020204" pitchFamily="34" charset="0"/>
                <a:ea typeface="Arial Unicode MS"/>
              </a:rPr>
              <a:t>Jeigu pasirenkate gaminių/pakuočių srauto reikšmę „Elektros ir elektroninė įranga“, tada papildomai užpildykite duomenų lauką </a:t>
            </a:r>
            <a:r>
              <a:rPr lang="lt-LT" b="1" dirty="0">
                <a:latin typeface="Arial" panose="020B0604020202020204" pitchFamily="34" charset="0"/>
                <a:ea typeface="Arial Unicode MS"/>
              </a:rPr>
              <a:t>[EEĮ kategorija]</a:t>
            </a:r>
            <a:r>
              <a:rPr lang="lt-LT" dirty="0">
                <a:latin typeface="Arial" panose="020B0604020202020204" pitchFamily="34" charset="0"/>
                <a:ea typeface="Arial Unicode MS"/>
              </a:rPr>
              <a:t> pasirinkdami reikšmę iš EEĮ kategorijų klasifikatoriaus (</a:t>
            </a:r>
            <a:r>
              <a:rPr lang="lt-LT" i="1" dirty="0">
                <a:latin typeface="Arial" panose="020B0604020202020204" pitchFamily="34" charset="0"/>
                <a:ea typeface="Arial Unicode MS"/>
              </a:rPr>
              <a:t>žr. žemiau esantį paveikslą</a:t>
            </a:r>
            <a:r>
              <a:rPr lang="lt-LT" dirty="0">
                <a:latin typeface="Arial" panose="020B0604020202020204" pitchFamily="34" charset="0"/>
                <a:ea typeface="Arial Unicode MS"/>
              </a:rPr>
              <a:t>).</a:t>
            </a:r>
            <a:endParaRPr lang="lt-LT" dirty="0"/>
          </a:p>
        </p:txBody>
      </p:sp>
      <p:sp>
        <p:nvSpPr>
          <p:cNvPr id="7" name="Stačiakampis 6">
            <a:extLst>
              <a:ext uri="{FF2B5EF4-FFF2-40B4-BE49-F238E27FC236}">
                <a16:creationId xmlns:a16="http://schemas.microsoft.com/office/drawing/2014/main" id="{1B950673-35C2-4F67-9A59-529619133665}"/>
              </a:ext>
            </a:extLst>
          </p:cNvPr>
          <p:cNvSpPr/>
          <p:nvPr/>
        </p:nvSpPr>
        <p:spPr>
          <a:xfrm>
            <a:off x="318505" y="2460089"/>
            <a:ext cx="3125298" cy="3139321"/>
          </a:xfrm>
          <a:prstGeom prst="rect">
            <a:avLst/>
          </a:prstGeom>
        </p:spPr>
        <p:txBody>
          <a:bodyPr wrap="square">
            <a:spAutoFit/>
          </a:bodyPr>
          <a:lstStyle/>
          <a:p>
            <a:r>
              <a:rPr lang="lt-LT" b="1" dirty="0">
                <a:latin typeface="Arial" panose="020B0604020202020204" pitchFamily="34" charset="0"/>
                <a:ea typeface="Arial Unicode MS"/>
              </a:rPr>
              <a:t>PASTABA. Tiek leistinos gaminių/pakuočių srauto klasifikatoriaus reikšmės, tiek papildomos informacijos reikšmės ribojamos pagal pasirinkto GI pavedimus GI organizacijai / užstato administratoriui galiojančius leistinais ataskaitiniais metais.</a:t>
            </a:r>
            <a:endParaRPr lang="lt-LT" dirty="0"/>
          </a:p>
        </p:txBody>
      </p:sp>
      <p:sp>
        <p:nvSpPr>
          <p:cNvPr id="8" name="Stačiakampis 7">
            <a:extLst>
              <a:ext uri="{FF2B5EF4-FFF2-40B4-BE49-F238E27FC236}">
                <a16:creationId xmlns:a16="http://schemas.microsoft.com/office/drawing/2014/main" id="{7C509817-E5B6-4212-AD8B-F2D10EAA3BC2}"/>
              </a:ext>
            </a:extLst>
          </p:cNvPr>
          <p:cNvSpPr/>
          <p:nvPr/>
        </p:nvSpPr>
        <p:spPr>
          <a:xfrm>
            <a:off x="395803" y="5710833"/>
            <a:ext cx="3048000" cy="923330"/>
          </a:xfrm>
          <a:prstGeom prst="rect">
            <a:avLst/>
          </a:prstGeom>
        </p:spPr>
        <p:txBody>
          <a:bodyPr wrap="square">
            <a:spAutoFit/>
          </a:bodyPr>
          <a:lstStyle/>
          <a:p>
            <a:r>
              <a:rPr lang="lt-LT" dirty="0">
                <a:latin typeface="Arial" panose="020B0604020202020204" pitchFamily="34" charset="0"/>
                <a:ea typeface="Arial Unicode MS"/>
              </a:rPr>
              <a:t>Suvedę privalomus duomenis spauskite mygtuką </a:t>
            </a:r>
            <a:r>
              <a:rPr lang="lt-LT" b="1" dirty="0">
                <a:latin typeface="Arial" panose="020B0604020202020204" pitchFamily="34" charset="0"/>
                <a:ea typeface="Arial Unicode MS"/>
              </a:rPr>
              <a:t>[Rengti]</a:t>
            </a:r>
            <a:r>
              <a:rPr lang="lt-LT" dirty="0">
                <a:latin typeface="Arial" panose="020B0604020202020204" pitchFamily="34" charset="0"/>
                <a:ea typeface="Arial Unicode MS"/>
              </a:rPr>
              <a:t>.</a:t>
            </a:r>
            <a:endParaRPr lang="lt-LT" dirty="0"/>
          </a:p>
        </p:txBody>
      </p:sp>
      <p:sp>
        <p:nvSpPr>
          <p:cNvPr id="9" name="Stačiakampis 8">
            <a:extLst>
              <a:ext uri="{FF2B5EF4-FFF2-40B4-BE49-F238E27FC236}">
                <a16:creationId xmlns:a16="http://schemas.microsoft.com/office/drawing/2014/main" id="{89B7EAF8-1F58-42CE-8906-F650818EC241}"/>
              </a:ext>
            </a:extLst>
          </p:cNvPr>
          <p:cNvSpPr/>
          <p:nvPr/>
        </p:nvSpPr>
        <p:spPr>
          <a:xfrm>
            <a:off x="3540642" y="4550735"/>
            <a:ext cx="8332853" cy="16161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Stačiakampis 9">
            <a:extLst>
              <a:ext uri="{FF2B5EF4-FFF2-40B4-BE49-F238E27FC236}">
                <a16:creationId xmlns:a16="http://schemas.microsoft.com/office/drawing/2014/main" id="{4B6E3982-5A19-4066-B6DF-3EED75631D3C}"/>
              </a:ext>
            </a:extLst>
          </p:cNvPr>
          <p:cNvSpPr/>
          <p:nvPr/>
        </p:nvSpPr>
        <p:spPr>
          <a:xfrm>
            <a:off x="4305679" y="6209278"/>
            <a:ext cx="597195" cy="3470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10">
            <a:extLst>
              <a:ext uri="{FF2B5EF4-FFF2-40B4-BE49-F238E27FC236}">
                <a16:creationId xmlns:a16="http://schemas.microsoft.com/office/drawing/2014/main" id="{8E85232C-9FB4-40AE-8DC9-D957B4129A67}"/>
              </a:ext>
            </a:extLst>
          </p:cNvPr>
          <p:cNvSpPr/>
          <p:nvPr/>
        </p:nvSpPr>
        <p:spPr>
          <a:xfrm>
            <a:off x="5436735" y="6097986"/>
            <a:ext cx="1132366" cy="347042"/>
          </a:xfrm>
          <a:prstGeom prst="wedgeRectCallout">
            <a:avLst>
              <a:gd name="adj1" fmla="val -96998"/>
              <a:gd name="adj2" fmla="val 2778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Rengti</a:t>
            </a:r>
          </a:p>
        </p:txBody>
      </p:sp>
    </p:spTree>
    <p:extLst>
      <p:ext uri="{BB962C8B-B14F-4D97-AF65-F5344CB8AC3E}">
        <p14:creationId xmlns:p14="http://schemas.microsoft.com/office/powerpoint/2010/main" val="225410314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0A6E902-A675-4588-A750-2593C32E14F9}"/>
              </a:ext>
            </a:extLst>
          </p:cNvPr>
          <p:cNvSpPr>
            <a:spLocks noGrp="1"/>
          </p:cNvSpPr>
          <p:nvPr>
            <p:ph type="title"/>
          </p:nvPr>
        </p:nvSpPr>
        <p:spPr/>
        <p:txBody>
          <a:bodyPr/>
          <a:lstStyle/>
          <a:p>
            <a:r>
              <a:rPr lang="lt-LT" dirty="0"/>
              <a:t>Patvirtinimo dokumento sukūrimas</a:t>
            </a:r>
          </a:p>
        </p:txBody>
      </p:sp>
      <p:sp>
        <p:nvSpPr>
          <p:cNvPr id="3" name="Turinio vietos rezervavimo ženklas 2">
            <a:extLst>
              <a:ext uri="{FF2B5EF4-FFF2-40B4-BE49-F238E27FC236}">
                <a16:creationId xmlns:a16="http://schemas.microsoft.com/office/drawing/2014/main" id="{86FC5434-1D94-4E1D-A800-412E0D0AF059}"/>
              </a:ext>
            </a:extLst>
          </p:cNvPr>
          <p:cNvSpPr>
            <a:spLocks noGrp="1"/>
          </p:cNvSpPr>
          <p:nvPr>
            <p:ph idx="1"/>
          </p:nvPr>
        </p:nvSpPr>
        <p:spPr>
          <a:xfrm>
            <a:off x="838200" y="1509822"/>
            <a:ext cx="10515600" cy="4848447"/>
          </a:xfrm>
        </p:spPr>
        <p:txBody>
          <a:bodyPr>
            <a:normAutofit fontScale="62500" lnSpcReduction="20000"/>
          </a:bodyPr>
          <a:lstStyle/>
          <a:p>
            <a:pPr marL="0" indent="0">
              <a:buNone/>
            </a:pPr>
            <a:r>
              <a:rPr lang="lt-LT" dirty="0"/>
              <a:t>GPAIS automatiškai sugeneruoja patvirtinimo numerį, kuris sudaromas iš </a:t>
            </a:r>
            <a:r>
              <a:rPr lang="en-US" dirty="0"/>
              <a:t>18</a:t>
            </a:r>
            <a:r>
              <a:rPr lang="lt-LT" dirty="0"/>
              <a:t> simbolių:</a:t>
            </a:r>
          </a:p>
          <a:p>
            <a:r>
              <a:rPr lang="lt-LT" dirty="0"/>
              <a:t>1-2 simboliai - ataskaitinio laikotarpio metai (du paskutiniai metų skaitmenys), kuriems išrašytas patvirtinimas (pvz., 18).</a:t>
            </a:r>
          </a:p>
          <a:p>
            <a:r>
              <a:rPr lang="lt-LT" dirty="0"/>
              <a:t>3-4 simboliai - gaminių/pakuočių srautą nusakantis dviženklis kodas:</a:t>
            </a:r>
          </a:p>
          <a:p>
            <a:pPr lvl="0"/>
            <a:r>
              <a:rPr lang="lt-LT" dirty="0"/>
              <a:t>EEĮ atveju kiekvienai EEĮ kategorijai suteikiamas skirtingas dviženklis kodas.</a:t>
            </a:r>
          </a:p>
          <a:p>
            <a:pPr lvl="0"/>
            <a:r>
              <a:rPr lang="lt-LT" dirty="0"/>
              <a:t>AG ir BA atveju kiekvienai AG rūšiai suteikiamas skirtingas dviženklis kodas. </a:t>
            </a:r>
          </a:p>
          <a:p>
            <a:pPr lvl="0"/>
            <a:r>
              <a:rPr lang="lt-LT" dirty="0"/>
              <a:t>Pakuočių atveju kiekvienai pakuočių rūšiai pagal medžiagą suteikiamas skirtingas dviženklis kodas.</a:t>
            </a:r>
          </a:p>
          <a:p>
            <a:pPr lvl="0"/>
            <a:r>
              <a:rPr lang="lt-LT" dirty="0"/>
              <a:t>Alyvos atveju - "68" - konfigūruojama sistemos parametre "Alyvos įrodančio/patvirtinančio dokumento numerio dviženklis kodas"</a:t>
            </a:r>
          </a:p>
          <a:p>
            <a:pPr lvl="0"/>
            <a:r>
              <a:rPr lang="lt-LT" dirty="0"/>
              <a:t>Transporto priemonių atveju - "98"- konfigūruojama sistemos parametre "ENTP įrodančio/patvirtinančio dokumento numerio dviženklis kodas"</a:t>
            </a:r>
          </a:p>
          <a:p>
            <a:pPr marL="0" indent="0">
              <a:buNone/>
            </a:pPr>
            <a:r>
              <a:rPr lang="lt-LT" dirty="0"/>
              <a:t>5-8 simboliai - dokumento eilės numeris (pvz., 0023). Kiekvienam gaminių/pakuočių srautui, EEĮ kategorijai, AG rūšiai, Pakuočių rūšiai pagal medžiagą turi būti atskira eilės numeracija. Kiekvienais naujais metais eilė pradedama skaičiuoti nuo 0000.</a:t>
            </a:r>
          </a:p>
          <a:p>
            <a:pPr marL="0" indent="0">
              <a:buNone/>
            </a:pPr>
            <a:r>
              <a:rPr lang="lt-LT" dirty="0"/>
              <a:t>9 ir 14 simboliai - horizontalus brūkšnys "-".</a:t>
            </a:r>
          </a:p>
          <a:p>
            <a:pPr marL="0" indent="0">
              <a:buNone/>
            </a:pPr>
            <a:r>
              <a:rPr lang="lt-LT" dirty="0"/>
              <a:t>10 -13 simboliai - dokumento siuntėjo JA kodo arba FA kodo paskutiniai 4 skaitmenys.</a:t>
            </a:r>
          </a:p>
          <a:p>
            <a:pPr marL="0" indent="0">
              <a:buNone/>
            </a:pPr>
            <a:r>
              <a:rPr lang="lt-LT" dirty="0"/>
              <a:t>15-18 simboliai - dokumento gavėjo JA kodo arba FA kodo paskutiniai 4 skaitmenys.</a:t>
            </a:r>
          </a:p>
        </p:txBody>
      </p:sp>
    </p:spTree>
    <p:extLst>
      <p:ext uri="{BB962C8B-B14F-4D97-AF65-F5344CB8AC3E}">
        <p14:creationId xmlns:p14="http://schemas.microsoft.com/office/powerpoint/2010/main" val="185050481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300F270-4453-48AD-AF42-B3099A051540}"/>
              </a:ext>
            </a:extLst>
          </p:cNvPr>
          <p:cNvSpPr>
            <a:spLocks noGrp="1"/>
          </p:cNvSpPr>
          <p:nvPr>
            <p:ph type="title"/>
          </p:nvPr>
        </p:nvSpPr>
        <p:spPr/>
        <p:txBody>
          <a:bodyPr/>
          <a:lstStyle/>
          <a:p>
            <a:r>
              <a:rPr lang="lt-LT" dirty="0"/>
              <a:t>Patvirtinimo dokumento rengimas</a:t>
            </a:r>
          </a:p>
        </p:txBody>
      </p:sp>
      <p:pic>
        <p:nvPicPr>
          <p:cNvPr id="5" name="Turinio vietos rezervavimo ženklas 4">
            <a:extLst>
              <a:ext uri="{FF2B5EF4-FFF2-40B4-BE49-F238E27FC236}">
                <a16:creationId xmlns:a16="http://schemas.microsoft.com/office/drawing/2014/main" id="{94FFB9DA-94C4-4EC1-98B4-E9F4317E21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7264" y="2325356"/>
            <a:ext cx="9645250" cy="4351338"/>
          </a:xfrm>
        </p:spPr>
      </p:pic>
      <p:sp>
        <p:nvSpPr>
          <p:cNvPr id="6" name="Stačiakampis 5">
            <a:extLst>
              <a:ext uri="{FF2B5EF4-FFF2-40B4-BE49-F238E27FC236}">
                <a16:creationId xmlns:a16="http://schemas.microsoft.com/office/drawing/2014/main" id="{5C248451-322E-41DA-9B4B-8B5EA009A669}"/>
              </a:ext>
            </a:extLst>
          </p:cNvPr>
          <p:cNvSpPr/>
          <p:nvPr/>
        </p:nvSpPr>
        <p:spPr>
          <a:xfrm>
            <a:off x="838200" y="1381119"/>
            <a:ext cx="4194290" cy="369332"/>
          </a:xfrm>
          <a:prstGeom prst="rect">
            <a:avLst/>
          </a:prstGeom>
        </p:spPr>
        <p:txBody>
          <a:bodyPr wrap="none">
            <a:spAutoFit/>
          </a:bodyPr>
          <a:lstStyle/>
          <a:p>
            <a:r>
              <a:rPr lang="lt-LT" dirty="0">
                <a:latin typeface="Arial" panose="020B0604020202020204" pitchFamily="34" charset="0"/>
                <a:ea typeface="Arial Unicode MS"/>
              </a:rPr>
              <a:t>GPAIS sukuria patvirtinimo dokumentą.</a:t>
            </a:r>
            <a:endParaRPr lang="lt-LT" dirty="0"/>
          </a:p>
        </p:txBody>
      </p:sp>
      <p:sp>
        <p:nvSpPr>
          <p:cNvPr id="7" name="Stačiakampis 6">
            <a:extLst>
              <a:ext uri="{FF2B5EF4-FFF2-40B4-BE49-F238E27FC236}">
                <a16:creationId xmlns:a16="http://schemas.microsoft.com/office/drawing/2014/main" id="{69163AE5-FB02-4DB9-A69E-B108AF1F0452}"/>
              </a:ext>
            </a:extLst>
          </p:cNvPr>
          <p:cNvSpPr/>
          <p:nvPr/>
        </p:nvSpPr>
        <p:spPr>
          <a:xfrm>
            <a:off x="838199" y="1750451"/>
            <a:ext cx="9241465" cy="369332"/>
          </a:xfrm>
          <a:prstGeom prst="rect">
            <a:avLst/>
          </a:prstGeom>
        </p:spPr>
        <p:txBody>
          <a:bodyPr wrap="square">
            <a:spAutoFit/>
          </a:bodyPr>
          <a:lstStyle/>
          <a:p>
            <a:r>
              <a:rPr lang="lt-LT" dirty="0">
                <a:latin typeface="Arial" panose="020B0604020202020204" pitchFamily="34" charset="0"/>
                <a:ea typeface="Arial Unicode MS"/>
              </a:rPr>
              <a:t>Kai sukuriate patvirtinimo dokumentą, atsidaro patvirtinimo dokumento rengimo forma.</a:t>
            </a:r>
            <a:endParaRPr lang="lt-LT" dirty="0"/>
          </a:p>
        </p:txBody>
      </p:sp>
      <p:sp>
        <p:nvSpPr>
          <p:cNvPr id="8" name="Stačiakampis 7">
            <a:extLst>
              <a:ext uri="{FF2B5EF4-FFF2-40B4-BE49-F238E27FC236}">
                <a16:creationId xmlns:a16="http://schemas.microsoft.com/office/drawing/2014/main" id="{CD05E13F-9DB9-4F94-815E-89FAB95E6EBC}"/>
              </a:ext>
            </a:extLst>
          </p:cNvPr>
          <p:cNvSpPr/>
          <p:nvPr/>
        </p:nvSpPr>
        <p:spPr>
          <a:xfrm>
            <a:off x="762000" y="2489115"/>
            <a:ext cx="1789814" cy="2031325"/>
          </a:xfrm>
          <a:prstGeom prst="rect">
            <a:avLst/>
          </a:prstGeom>
        </p:spPr>
        <p:txBody>
          <a:bodyPr wrap="square">
            <a:spAutoFit/>
          </a:bodyPr>
          <a:lstStyle/>
          <a:p>
            <a:r>
              <a:rPr lang="lt-LT" dirty="0">
                <a:latin typeface="Arial" panose="020B0604020202020204" pitchFamily="34" charset="0"/>
                <a:ea typeface="Arial Unicode MS"/>
              </a:rPr>
              <a:t>Sukurtame patvirtinime paspauskite mygtuką </a:t>
            </a:r>
            <a:r>
              <a:rPr lang="lt-LT" b="1" dirty="0">
                <a:latin typeface="Arial" panose="020B0604020202020204" pitchFamily="34" charset="0"/>
                <a:ea typeface="Arial Unicode MS"/>
              </a:rPr>
              <a:t>[Įtraukti sutvarkytas atliekas]</a:t>
            </a:r>
            <a:r>
              <a:rPr lang="lt-LT" dirty="0">
                <a:latin typeface="Arial" panose="020B0604020202020204" pitchFamily="34" charset="0"/>
                <a:ea typeface="Arial Unicode MS"/>
              </a:rPr>
              <a:t>.</a:t>
            </a:r>
            <a:endParaRPr lang="lt-LT" dirty="0"/>
          </a:p>
        </p:txBody>
      </p:sp>
      <p:sp>
        <p:nvSpPr>
          <p:cNvPr id="9" name="Stačiakampis 8">
            <a:extLst>
              <a:ext uri="{FF2B5EF4-FFF2-40B4-BE49-F238E27FC236}">
                <a16:creationId xmlns:a16="http://schemas.microsoft.com/office/drawing/2014/main" id="{C1822D02-3779-4B2C-B79C-A40EDCDEAD93}"/>
              </a:ext>
            </a:extLst>
          </p:cNvPr>
          <p:cNvSpPr/>
          <p:nvPr/>
        </p:nvSpPr>
        <p:spPr>
          <a:xfrm>
            <a:off x="2427790" y="4520440"/>
            <a:ext cx="1506257" cy="4449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9">
            <a:extLst>
              <a:ext uri="{FF2B5EF4-FFF2-40B4-BE49-F238E27FC236}">
                <a16:creationId xmlns:a16="http://schemas.microsoft.com/office/drawing/2014/main" id="{D1785D33-951F-41D5-BC84-74CE5AE2D65C}"/>
              </a:ext>
            </a:extLst>
          </p:cNvPr>
          <p:cNvSpPr/>
          <p:nvPr/>
        </p:nvSpPr>
        <p:spPr>
          <a:xfrm>
            <a:off x="4466306" y="4061637"/>
            <a:ext cx="1506257" cy="805845"/>
          </a:xfrm>
          <a:prstGeom prst="wedgeRectCallout">
            <a:avLst>
              <a:gd name="adj1" fmla="val -96998"/>
              <a:gd name="adj2" fmla="val 2778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Įtraukti sutvarkytas atliekas</a:t>
            </a:r>
          </a:p>
        </p:txBody>
      </p:sp>
    </p:spTree>
    <p:extLst>
      <p:ext uri="{BB962C8B-B14F-4D97-AF65-F5344CB8AC3E}">
        <p14:creationId xmlns:p14="http://schemas.microsoft.com/office/powerpoint/2010/main" val="310528373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71977FB-DC97-42BC-B298-0006D3C7437C}"/>
              </a:ext>
            </a:extLst>
          </p:cNvPr>
          <p:cNvSpPr>
            <a:spLocks noGrp="1"/>
          </p:cNvSpPr>
          <p:nvPr>
            <p:ph type="title"/>
          </p:nvPr>
        </p:nvSpPr>
        <p:spPr/>
        <p:txBody>
          <a:bodyPr/>
          <a:lstStyle/>
          <a:p>
            <a:r>
              <a:rPr lang="lt-LT" dirty="0"/>
              <a:t>Patvirtinimo dokumento rengimas</a:t>
            </a:r>
          </a:p>
        </p:txBody>
      </p:sp>
      <p:sp>
        <p:nvSpPr>
          <p:cNvPr id="6" name="Stačiakampis 5">
            <a:extLst>
              <a:ext uri="{FF2B5EF4-FFF2-40B4-BE49-F238E27FC236}">
                <a16:creationId xmlns:a16="http://schemas.microsoft.com/office/drawing/2014/main" id="{9E01632E-CB5D-4D77-BA95-309DBDEED33B}"/>
              </a:ext>
            </a:extLst>
          </p:cNvPr>
          <p:cNvSpPr/>
          <p:nvPr/>
        </p:nvSpPr>
        <p:spPr>
          <a:xfrm>
            <a:off x="563527" y="1499766"/>
            <a:ext cx="11421358" cy="646331"/>
          </a:xfrm>
          <a:prstGeom prst="rect">
            <a:avLst/>
          </a:prstGeom>
        </p:spPr>
        <p:txBody>
          <a:bodyPr wrap="square">
            <a:spAutoFit/>
          </a:bodyPr>
          <a:lstStyle/>
          <a:p>
            <a:r>
              <a:rPr lang="lt-LT" dirty="0">
                <a:latin typeface="Arial" panose="020B0604020202020204" pitchFamily="34" charset="0"/>
                <a:ea typeface="Arial Unicode MS"/>
              </a:rPr>
              <a:t>Atsidaro įrašo (sutvarkytų atliekų) pridėjimo forma, kurioje matomi duomenų laukai: </a:t>
            </a:r>
            <a:r>
              <a:rPr lang="lt-LT" b="1" dirty="0">
                <a:latin typeface="Arial" panose="020B0604020202020204" pitchFamily="34" charset="0"/>
                <a:ea typeface="Arial Unicode MS"/>
              </a:rPr>
              <a:t>[Įtraukti]</a:t>
            </a:r>
            <a:r>
              <a:rPr lang="lt-LT" dirty="0">
                <a:latin typeface="Arial" panose="020B0604020202020204" pitchFamily="34" charset="0"/>
                <a:ea typeface="Arial Unicode MS"/>
              </a:rPr>
              <a:t>, </a:t>
            </a:r>
            <a:r>
              <a:rPr lang="lt-LT" b="1" dirty="0">
                <a:latin typeface="Arial" panose="020B0604020202020204" pitchFamily="34" charset="0"/>
                <a:ea typeface="Arial Unicode MS"/>
              </a:rPr>
              <a:t>[Įrodančio dokumento, kuriuo remiamasi, Nr.]</a:t>
            </a:r>
            <a:r>
              <a:rPr lang="lt-LT" dirty="0">
                <a:latin typeface="Arial" panose="020B0604020202020204" pitchFamily="34" charset="0"/>
                <a:ea typeface="Arial Unicode MS"/>
              </a:rPr>
              <a:t>,</a:t>
            </a:r>
            <a:r>
              <a:rPr lang="lt-LT" b="1" dirty="0">
                <a:latin typeface="Arial" panose="020B0604020202020204" pitchFamily="34" charset="0"/>
                <a:ea typeface="Arial Unicode MS"/>
              </a:rPr>
              <a:t> [Atlieka], [Atliekų tvarkymo teritorija]</a:t>
            </a:r>
            <a:r>
              <a:rPr lang="lt-LT" dirty="0">
                <a:latin typeface="Arial" panose="020B0604020202020204" pitchFamily="34" charset="0"/>
                <a:ea typeface="Arial Unicode MS"/>
              </a:rPr>
              <a:t>,</a:t>
            </a:r>
            <a:r>
              <a:rPr lang="lt-LT" b="1" dirty="0">
                <a:latin typeface="Arial" panose="020B0604020202020204" pitchFamily="34" charset="0"/>
                <a:ea typeface="Arial Unicode MS"/>
              </a:rPr>
              <a:t> [Sutvarkytas atliekų kiekis, t]</a:t>
            </a:r>
            <a:r>
              <a:rPr lang="lt-LT" dirty="0">
                <a:latin typeface="Arial" panose="020B0604020202020204" pitchFamily="34" charset="0"/>
                <a:ea typeface="Arial Unicode MS"/>
              </a:rPr>
              <a:t>.</a:t>
            </a:r>
            <a:endParaRPr lang="lt-LT" dirty="0"/>
          </a:p>
        </p:txBody>
      </p:sp>
      <p:sp>
        <p:nvSpPr>
          <p:cNvPr id="7" name="Stačiakampis 6">
            <a:extLst>
              <a:ext uri="{FF2B5EF4-FFF2-40B4-BE49-F238E27FC236}">
                <a16:creationId xmlns:a16="http://schemas.microsoft.com/office/drawing/2014/main" id="{EF8375EF-694A-4911-8919-ED2CB4158B03}"/>
              </a:ext>
            </a:extLst>
          </p:cNvPr>
          <p:cNvSpPr/>
          <p:nvPr/>
        </p:nvSpPr>
        <p:spPr>
          <a:xfrm>
            <a:off x="563527" y="2264758"/>
            <a:ext cx="11421358" cy="646331"/>
          </a:xfrm>
          <a:prstGeom prst="rect">
            <a:avLst/>
          </a:prstGeom>
        </p:spPr>
        <p:txBody>
          <a:bodyPr wrap="square">
            <a:spAutoFit/>
          </a:bodyPr>
          <a:lstStyle/>
          <a:p>
            <a:r>
              <a:rPr lang="lt-LT" b="1" dirty="0">
                <a:latin typeface="Arial" panose="020B0604020202020204" pitchFamily="34" charset="0"/>
                <a:ea typeface="Arial Unicode MS"/>
              </a:rPr>
              <a:t>PASTABA. Priklausomai nuo gaminių/pakuočių srauto, įrašo pridėjo formos duomenų laukai gali skirtis. </a:t>
            </a:r>
            <a:endParaRPr lang="lt-LT" dirty="0"/>
          </a:p>
        </p:txBody>
      </p:sp>
      <p:sp>
        <p:nvSpPr>
          <p:cNvPr id="8" name="Stačiakampis 7">
            <a:extLst>
              <a:ext uri="{FF2B5EF4-FFF2-40B4-BE49-F238E27FC236}">
                <a16:creationId xmlns:a16="http://schemas.microsoft.com/office/drawing/2014/main" id="{B87F5261-0B89-4993-9487-D0F365AEA02A}"/>
              </a:ext>
            </a:extLst>
          </p:cNvPr>
          <p:cNvSpPr/>
          <p:nvPr/>
        </p:nvSpPr>
        <p:spPr>
          <a:xfrm>
            <a:off x="563527" y="3029750"/>
            <a:ext cx="3146452" cy="3693319"/>
          </a:xfrm>
          <a:prstGeom prst="rect">
            <a:avLst/>
          </a:prstGeom>
        </p:spPr>
        <p:txBody>
          <a:bodyPr wrap="square">
            <a:spAutoFit/>
          </a:bodyPr>
          <a:lstStyle/>
          <a:p>
            <a:r>
              <a:rPr lang="lt-LT" b="1" dirty="0">
                <a:latin typeface="Arial" panose="020B0604020202020204" pitchFamily="34" charset="0"/>
                <a:ea typeface="Arial Unicode MS"/>
              </a:rPr>
              <a:t>PASTABA. Negalėsite rengti patvirtinimo dokumento GI už konkretaus gaminių/pakuočių srauto atliekų sutvarkymą, jeigu nebusite gavę įrodančio dokumento, kad tos atliekos sutvarkytos. Tokiu atveju sutvarkytų atliekų pridėjimo formoje matysite, užrašą „Nėra įrašų“.</a:t>
            </a:r>
            <a:endParaRPr lang="lt-LT" dirty="0"/>
          </a:p>
        </p:txBody>
      </p:sp>
      <p:pic>
        <p:nvPicPr>
          <p:cNvPr id="12" name="Turinio vietos rezervavimo ženklas 11">
            <a:extLst>
              <a:ext uri="{FF2B5EF4-FFF2-40B4-BE49-F238E27FC236}">
                <a16:creationId xmlns:a16="http://schemas.microsoft.com/office/drawing/2014/main" id="{A35B086D-1EAD-4EBD-8317-F0FEEE65B5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6808" y="3029750"/>
            <a:ext cx="8358077" cy="3188452"/>
          </a:xfrm>
        </p:spPr>
      </p:pic>
    </p:spTree>
    <p:extLst>
      <p:ext uri="{BB962C8B-B14F-4D97-AF65-F5344CB8AC3E}">
        <p14:creationId xmlns:p14="http://schemas.microsoft.com/office/powerpoint/2010/main" val="173256141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5485BD1-0CE2-4EF7-ADEA-7DFE0802A8F5}"/>
              </a:ext>
            </a:extLst>
          </p:cNvPr>
          <p:cNvSpPr>
            <a:spLocks noGrp="1"/>
          </p:cNvSpPr>
          <p:nvPr>
            <p:ph type="title"/>
          </p:nvPr>
        </p:nvSpPr>
        <p:spPr/>
        <p:txBody>
          <a:bodyPr/>
          <a:lstStyle/>
          <a:p>
            <a:r>
              <a:rPr lang="lt-LT" dirty="0"/>
              <a:t>Patvirtinimo dokumento rengimas</a:t>
            </a:r>
          </a:p>
        </p:txBody>
      </p:sp>
      <p:pic>
        <p:nvPicPr>
          <p:cNvPr id="5" name="Turinio vietos rezervavimo ženklas 4">
            <a:extLst>
              <a:ext uri="{FF2B5EF4-FFF2-40B4-BE49-F238E27FC236}">
                <a16:creationId xmlns:a16="http://schemas.microsoft.com/office/drawing/2014/main" id="{2FAB3E5F-EBB5-442E-98C6-88F27951F0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2902" y="2727104"/>
            <a:ext cx="7984497" cy="3132780"/>
          </a:xfrm>
        </p:spPr>
      </p:pic>
      <p:sp>
        <p:nvSpPr>
          <p:cNvPr id="6" name="Stačiakampis 5">
            <a:extLst>
              <a:ext uri="{FF2B5EF4-FFF2-40B4-BE49-F238E27FC236}">
                <a16:creationId xmlns:a16="http://schemas.microsoft.com/office/drawing/2014/main" id="{9DD8F267-B093-400F-9749-6715422975F3}"/>
              </a:ext>
            </a:extLst>
          </p:cNvPr>
          <p:cNvSpPr/>
          <p:nvPr/>
        </p:nvSpPr>
        <p:spPr>
          <a:xfrm>
            <a:off x="531629" y="1275654"/>
            <a:ext cx="11535770" cy="1200329"/>
          </a:xfrm>
          <a:prstGeom prst="rect">
            <a:avLst/>
          </a:prstGeom>
        </p:spPr>
        <p:txBody>
          <a:bodyPr wrap="square">
            <a:spAutoFit/>
          </a:bodyPr>
          <a:lstStyle/>
          <a:p>
            <a:r>
              <a:rPr lang="lt-LT" dirty="0">
                <a:latin typeface="Arial" panose="020B0604020202020204" pitchFamily="34" charset="0"/>
                <a:ea typeface="Arial Unicode MS"/>
              </a:rPr>
              <a:t>Prie duomenų lauko </a:t>
            </a:r>
            <a:r>
              <a:rPr lang="lt-LT" b="1" dirty="0">
                <a:latin typeface="Arial" panose="020B0604020202020204" pitchFamily="34" charset="0"/>
                <a:ea typeface="Arial Unicode MS"/>
              </a:rPr>
              <a:t>[Sutvarkytas atliekų kiekis, t]</a:t>
            </a:r>
            <a:r>
              <a:rPr lang="lt-LT" dirty="0">
                <a:latin typeface="Arial" panose="020B0604020202020204" pitchFamily="34" charset="0"/>
                <a:ea typeface="Arial Unicode MS"/>
              </a:rPr>
              <a:t> matote kontekstinę pagalbą su tekstu „Skliausteliuose rodomi pradiniai atliekų kiekiai“, t. y. sutvarkytų atliekų pridėjimo formoje matote pradinius konkrečios atliekos kiekius, už kurių sutvarkymą buvo gautas įrodantis dokumentas, ir atliekų kiekius (likučius), už kurių sutvarkymą dar galite išrašyti patvirtinimo dokumentą.</a:t>
            </a:r>
            <a:endParaRPr lang="lt-LT" dirty="0"/>
          </a:p>
        </p:txBody>
      </p:sp>
      <p:sp>
        <p:nvSpPr>
          <p:cNvPr id="7" name="Stačiakampis 6">
            <a:extLst>
              <a:ext uri="{FF2B5EF4-FFF2-40B4-BE49-F238E27FC236}">
                <a16:creationId xmlns:a16="http://schemas.microsoft.com/office/drawing/2014/main" id="{590C4834-2754-4EFF-86BD-89B468B7DF30}"/>
              </a:ext>
            </a:extLst>
          </p:cNvPr>
          <p:cNvSpPr/>
          <p:nvPr/>
        </p:nvSpPr>
        <p:spPr>
          <a:xfrm>
            <a:off x="531629" y="2475983"/>
            <a:ext cx="3423684" cy="3970318"/>
          </a:xfrm>
          <a:prstGeom prst="rect">
            <a:avLst/>
          </a:prstGeom>
        </p:spPr>
        <p:txBody>
          <a:bodyPr wrap="square">
            <a:spAutoFit/>
          </a:bodyPr>
          <a:lstStyle/>
          <a:p>
            <a:r>
              <a:rPr lang="lt-LT" dirty="0">
                <a:latin typeface="Arial" panose="020B0604020202020204" pitchFamily="34" charset="0"/>
                <a:ea typeface="Arial Unicode MS"/>
              </a:rPr>
              <a:t>Prie požymio </a:t>
            </a:r>
            <a:r>
              <a:rPr lang="lt-LT" b="1" dirty="0">
                <a:latin typeface="Arial" panose="020B0604020202020204" pitchFamily="34" charset="0"/>
                <a:ea typeface="Arial Unicode MS"/>
              </a:rPr>
              <a:t>[Įtraukti]</a:t>
            </a:r>
            <a:r>
              <a:rPr lang="lt-LT" dirty="0">
                <a:latin typeface="Arial" panose="020B0604020202020204" pitchFamily="34" charset="0"/>
                <a:ea typeface="Arial Unicode MS"/>
              </a:rPr>
              <a:t> matote kontekstinę pagalbą su tekstu „Sumažinti įtraukiamą atliekų kiekį galima dokumento rengimo formoje“, t. y. pasirinkę norimus įrašus (eilutes), kuriais remiantis išrašysite patvirtinimo dokumentą, įraše nurodytą atliekų kiekį galite mažinti konkrečiam patvirtinimo dokumentui panaudojant tik dalį sutvarkyto atliekų kiekio (</a:t>
            </a:r>
            <a:r>
              <a:rPr lang="lt-LT" i="1" dirty="0">
                <a:latin typeface="Arial" panose="020B0604020202020204" pitchFamily="34" charset="0"/>
                <a:ea typeface="Arial Unicode MS"/>
              </a:rPr>
              <a:t>žr. skyrelį „Redaguoti sutvarkytų atliekų įrašą“</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2898829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17EC919-6D85-49EC-AA2F-F3C49C535BD1}"/>
              </a:ext>
            </a:extLst>
          </p:cNvPr>
          <p:cNvSpPr>
            <a:spLocks noGrp="1"/>
          </p:cNvSpPr>
          <p:nvPr>
            <p:ph type="title"/>
          </p:nvPr>
        </p:nvSpPr>
        <p:spPr/>
        <p:txBody>
          <a:bodyPr/>
          <a:lstStyle/>
          <a:p>
            <a:r>
              <a:rPr lang="lt-LT" dirty="0"/>
              <a:t>Gaminių/pakuočių atliekų tvarkymo organizavimo licencijos peržiūra</a:t>
            </a:r>
          </a:p>
        </p:txBody>
      </p:sp>
      <p:pic>
        <p:nvPicPr>
          <p:cNvPr id="6" name="Turinio vietos rezervavimo ženklas 5">
            <a:extLst>
              <a:ext uri="{FF2B5EF4-FFF2-40B4-BE49-F238E27FC236}">
                <a16:creationId xmlns:a16="http://schemas.microsoft.com/office/drawing/2014/main" id="{17D39082-0166-4B88-882B-3A41C1A893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783237"/>
            <a:ext cx="10515600" cy="2436114"/>
          </a:xfrm>
        </p:spPr>
      </p:pic>
    </p:spTree>
    <p:extLst>
      <p:ext uri="{BB962C8B-B14F-4D97-AF65-F5344CB8AC3E}">
        <p14:creationId xmlns:p14="http://schemas.microsoft.com/office/powerpoint/2010/main" val="266368288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3C48F4D-4BA7-4BAF-9609-A70F338DAD62}"/>
              </a:ext>
            </a:extLst>
          </p:cNvPr>
          <p:cNvSpPr>
            <a:spLocks noGrp="1"/>
          </p:cNvSpPr>
          <p:nvPr>
            <p:ph type="title"/>
          </p:nvPr>
        </p:nvSpPr>
        <p:spPr>
          <a:xfrm>
            <a:off x="838200" y="365125"/>
            <a:ext cx="10515600" cy="1325563"/>
          </a:xfrm>
        </p:spPr>
        <p:txBody>
          <a:bodyPr/>
          <a:lstStyle/>
          <a:p>
            <a:r>
              <a:rPr lang="lt-LT" dirty="0"/>
              <a:t>Patvirtinimo dokumento rengimas</a:t>
            </a:r>
          </a:p>
        </p:txBody>
      </p:sp>
      <p:pic>
        <p:nvPicPr>
          <p:cNvPr id="5" name="Turinio vietos rezervavimo ženklas 4">
            <a:extLst>
              <a:ext uri="{FF2B5EF4-FFF2-40B4-BE49-F238E27FC236}">
                <a16:creationId xmlns:a16="http://schemas.microsoft.com/office/drawing/2014/main" id="{42FB2D79-D83A-40D1-9BB9-313E3FBFF0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3805" y="3016614"/>
            <a:ext cx="8417682" cy="3638813"/>
          </a:xfrm>
        </p:spPr>
      </p:pic>
      <p:sp>
        <p:nvSpPr>
          <p:cNvPr id="6" name="Stačiakampis 5">
            <a:extLst>
              <a:ext uri="{FF2B5EF4-FFF2-40B4-BE49-F238E27FC236}">
                <a16:creationId xmlns:a16="http://schemas.microsoft.com/office/drawing/2014/main" id="{53DC4673-D582-4AA1-BD90-3A36793D8CB7}"/>
              </a:ext>
            </a:extLst>
          </p:cNvPr>
          <p:cNvSpPr/>
          <p:nvPr/>
        </p:nvSpPr>
        <p:spPr>
          <a:xfrm>
            <a:off x="838199" y="1478502"/>
            <a:ext cx="11173287" cy="646331"/>
          </a:xfrm>
          <a:prstGeom prst="rect">
            <a:avLst/>
          </a:prstGeom>
        </p:spPr>
        <p:txBody>
          <a:bodyPr wrap="square">
            <a:spAutoFit/>
          </a:bodyPr>
          <a:lstStyle/>
          <a:p>
            <a:r>
              <a:rPr lang="lt-LT" dirty="0">
                <a:latin typeface="Arial" panose="020B0604020202020204" pitchFamily="34" charset="0"/>
                <a:ea typeface="Arial Unicode MS"/>
              </a:rPr>
              <a:t>Pagal nutylėjimą rodomi tik tie įrašai, kuriems neišdalintas visas atliekų kiekis, tačiau taip pat galite pamatyti ir pilnai išdalintas eilutes, tam pažymėkite varnelę prie požymio „Rodyti pilnai išdalintas eilutes“.</a:t>
            </a:r>
            <a:endParaRPr lang="lt-LT" dirty="0"/>
          </a:p>
        </p:txBody>
      </p:sp>
      <p:sp>
        <p:nvSpPr>
          <p:cNvPr id="7" name="Stačiakampis 6">
            <a:extLst>
              <a:ext uri="{FF2B5EF4-FFF2-40B4-BE49-F238E27FC236}">
                <a16:creationId xmlns:a16="http://schemas.microsoft.com/office/drawing/2014/main" id="{0A7F1D9B-F5C8-4B16-89E6-E2967CCE5EE8}"/>
              </a:ext>
            </a:extLst>
          </p:cNvPr>
          <p:cNvSpPr/>
          <p:nvPr/>
        </p:nvSpPr>
        <p:spPr>
          <a:xfrm>
            <a:off x="3671799" y="3429000"/>
            <a:ext cx="1910294" cy="4449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a:extLst>
              <a:ext uri="{FF2B5EF4-FFF2-40B4-BE49-F238E27FC236}">
                <a16:creationId xmlns:a16="http://schemas.microsoft.com/office/drawing/2014/main" id="{9D95A527-25CC-4549-AA91-87FBC234980B}"/>
              </a:ext>
            </a:extLst>
          </p:cNvPr>
          <p:cNvSpPr/>
          <p:nvPr/>
        </p:nvSpPr>
        <p:spPr>
          <a:xfrm>
            <a:off x="3735596" y="5559057"/>
            <a:ext cx="7077717" cy="4449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31462469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0CD122E-5D5E-4B3E-A1A6-0B11D7915356}"/>
              </a:ext>
            </a:extLst>
          </p:cNvPr>
          <p:cNvSpPr>
            <a:spLocks noGrp="1"/>
          </p:cNvSpPr>
          <p:nvPr>
            <p:ph type="title"/>
          </p:nvPr>
        </p:nvSpPr>
        <p:spPr/>
        <p:txBody>
          <a:bodyPr/>
          <a:lstStyle/>
          <a:p>
            <a:r>
              <a:rPr lang="lt-LT" dirty="0"/>
              <a:t>Patvirtinimo dokumento rengimas</a:t>
            </a:r>
          </a:p>
        </p:txBody>
      </p:sp>
      <p:pic>
        <p:nvPicPr>
          <p:cNvPr id="5" name="Turinio vietos rezervavimo ženklas 4">
            <a:extLst>
              <a:ext uri="{FF2B5EF4-FFF2-40B4-BE49-F238E27FC236}">
                <a16:creationId xmlns:a16="http://schemas.microsoft.com/office/drawing/2014/main" id="{FBFA9D15-62AB-4B1B-ACAE-5A03C3440B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4586" y="2752634"/>
            <a:ext cx="9151330" cy="3955956"/>
          </a:xfrm>
        </p:spPr>
      </p:pic>
      <p:sp>
        <p:nvSpPr>
          <p:cNvPr id="6" name="Stačiakampis 5">
            <a:extLst>
              <a:ext uri="{FF2B5EF4-FFF2-40B4-BE49-F238E27FC236}">
                <a16:creationId xmlns:a16="http://schemas.microsoft.com/office/drawing/2014/main" id="{A7DAB1C2-5619-4477-93C9-FDBABD769059}"/>
              </a:ext>
            </a:extLst>
          </p:cNvPr>
          <p:cNvSpPr/>
          <p:nvPr/>
        </p:nvSpPr>
        <p:spPr>
          <a:xfrm>
            <a:off x="3508744" y="3705446"/>
            <a:ext cx="8091376" cy="4449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CD665957-5C0B-4F6C-A22F-D6AC205BC9F5}"/>
              </a:ext>
            </a:extLst>
          </p:cNvPr>
          <p:cNvSpPr/>
          <p:nvPr/>
        </p:nvSpPr>
        <p:spPr>
          <a:xfrm>
            <a:off x="838200" y="1480089"/>
            <a:ext cx="11247716" cy="1200329"/>
          </a:xfrm>
          <a:prstGeom prst="rect">
            <a:avLst/>
          </a:prstGeom>
        </p:spPr>
        <p:txBody>
          <a:bodyPr wrap="square">
            <a:spAutoFit/>
          </a:bodyPr>
          <a:lstStyle/>
          <a:p>
            <a:r>
              <a:rPr lang="lt-LT" dirty="0">
                <a:latin typeface="Arial" panose="020B0604020202020204" pitchFamily="34" charset="0"/>
                <a:ea typeface="Arial Unicode MS"/>
              </a:rPr>
              <a:t>Įrašo (sutvarkytų atliekų) pridėjimo formoje galite filtruoti įrašus pagal požymius: </a:t>
            </a:r>
            <a:r>
              <a:rPr lang="lt-LT" b="1" dirty="0">
                <a:latin typeface="Arial" panose="020B0604020202020204" pitchFamily="34" charset="0"/>
                <a:ea typeface="Arial Unicode MS"/>
              </a:rPr>
              <a:t>[Įrodančio dokumento, kuriuo remiamasi, Nr.]</a:t>
            </a:r>
            <a:r>
              <a:rPr lang="lt-LT" dirty="0">
                <a:latin typeface="Arial" panose="020B0604020202020204" pitchFamily="34" charset="0"/>
                <a:ea typeface="Arial Unicode MS"/>
              </a:rPr>
              <a:t>,</a:t>
            </a:r>
            <a:r>
              <a:rPr lang="lt-LT" b="1" dirty="0">
                <a:latin typeface="Arial" panose="020B0604020202020204" pitchFamily="34" charset="0"/>
                <a:ea typeface="Arial Unicode MS"/>
              </a:rPr>
              <a:t> [Atlieka]</a:t>
            </a:r>
            <a:r>
              <a:rPr lang="lt-LT" dirty="0">
                <a:latin typeface="Arial" panose="020B0604020202020204" pitchFamily="34" charset="0"/>
                <a:ea typeface="Arial Unicode MS"/>
              </a:rPr>
              <a:t>,</a:t>
            </a:r>
            <a:r>
              <a:rPr lang="lt-LT" b="1" dirty="0">
                <a:latin typeface="Arial" panose="020B0604020202020204" pitchFamily="34" charset="0"/>
                <a:ea typeface="Arial Unicode MS"/>
              </a:rPr>
              <a:t> [Atliekų tvarkymo teritorija]</a:t>
            </a:r>
            <a:r>
              <a:rPr lang="lt-LT" dirty="0">
                <a:latin typeface="Arial" panose="020B0604020202020204" pitchFamily="34" charset="0"/>
                <a:ea typeface="Arial Unicode MS"/>
              </a:rPr>
              <a:t>. Įrašykite norimas reikšmes, paspauskite mygtuką  ir  bus surasti atitinkami įrašai. Paspauskite prie filtro paieškos esantį mygtuką  ir bus išvalomas visas filtras.</a:t>
            </a:r>
            <a:endParaRPr lang="lt-LT" dirty="0"/>
          </a:p>
        </p:txBody>
      </p:sp>
    </p:spTree>
    <p:extLst>
      <p:ext uri="{BB962C8B-B14F-4D97-AF65-F5344CB8AC3E}">
        <p14:creationId xmlns:p14="http://schemas.microsoft.com/office/powerpoint/2010/main" val="65847967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348E526-8B61-4458-8F13-F5E61F4A498E}"/>
              </a:ext>
            </a:extLst>
          </p:cNvPr>
          <p:cNvSpPr>
            <a:spLocks noGrp="1"/>
          </p:cNvSpPr>
          <p:nvPr>
            <p:ph type="title"/>
          </p:nvPr>
        </p:nvSpPr>
        <p:spPr/>
        <p:txBody>
          <a:bodyPr/>
          <a:lstStyle/>
          <a:p>
            <a:r>
              <a:rPr lang="lt-LT" dirty="0"/>
              <a:t>Patvirtinimo dokumento rengimas</a:t>
            </a:r>
          </a:p>
        </p:txBody>
      </p:sp>
      <p:pic>
        <p:nvPicPr>
          <p:cNvPr id="5" name="Turinio vietos rezervavimo ženklas 4">
            <a:extLst>
              <a:ext uri="{FF2B5EF4-FFF2-40B4-BE49-F238E27FC236}">
                <a16:creationId xmlns:a16="http://schemas.microsoft.com/office/drawing/2014/main" id="{55A947A8-3794-4DF8-827E-2FAD0E2CCB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3159985"/>
            <a:ext cx="9231054" cy="3476631"/>
          </a:xfrm>
        </p:spPr>
      </p:pic>
      <p:sp>
        <p:nvSpPr>
          <p:cNvPr id="6" name="Stačiakampis 5">
            <a:extLst>
              <a:ext uri="{FF2B5EF4-FFF2-40B4-BE49-F238E27FC236}">
                <a16:creationId xmlns:a16="http://schemas.microsoft.com/office/drawing/2014/main" id="{77C93C3A-8C24-4754-8DF4-8CE1FC9F758C}"/>
              </a:ext>
            </a:extLst>
          </p:cNvPr>
          <p:cNvSpPr/>
          <p:nvPr/>
        </p:nvSpPr>
        <p:spPr>
          <a:xfrm>
            <a:off x="838200" y="1690688"/>
            <a:ext cx="8422758" cy="369332"/>
          </a:xfrm>
          <a:prstGeom prst="rect">
            <a:avLst/>
          </a:prstGeom>
        </p:spPr>
        <p:txBody>
          <a:bodyPr wrap="square">
            <a:spAutoFit/>
          </a:bodyPr>
          <a:lstStyle/>
          <a:p>
            <a:r>
              <a:rPr lang="lt-LT" dirty="0">
                <a:latin typeface="Arial" panose="020B0604020202020204" pitchFamily="34" charset="0"/>
                <a:ea typeface="Arial Unicode MS"/>
              </a:rPr>
              <a:t>Pasirinkite norimus įrašus (eilutes), kuriais remiantis išrašysite patvirtinimą.</a:t>
            </a:r>
            <a:endParaRPr lang="lt-LT" dirty="0"/>
          </a:p>
        </p:txBody>
      </p:sp>
      <p:sp>
        <p:nvSpPr>
          <p:cNvPr id="7" name="Stačiakampis 6">
            <a:extLst>
              <a:ext uri="{FF2B5EF4-FFF2-40B4-BE49-F238E27FC236}">
                <a16:creationId xmlns:a16="http://schemas.microsoft.com/office/drawing/2014/main" id="{D346A26A-4B5E-4261-A420-9ACDE476E539}"/>
              </a:ext>
            </a:extLst>
          </p:cNvPr>
          <p:cNvSpPr/>
          <p:nvPr/>
        </p:nvSpPr>
        <p:spPr>
          <a:xfrm>
            <a:off x="838200" y="2319302"/>
            <a:ext cx="3429144" cy="369332"/>
          </a:xfrm>
          <a:prstGeom prst="rect">
            <a:avLst/>
          </a:prstGeom>
        </p:spPr>
        <p:txBody>
          <a:bodyPr wrap="none">
            <a:spAutoFit/>
          </a:bodyPr>
          <a:lstStyle/>
          <a:p>
            <a:r>
              <a:rPr lang="lt-LT" dirty="0">
                <a:latin typeface="Arial" panose="020B0604020202020204" pitchFamily="34" charset="0"/>
                <a:ea typeface="Arial Unicode MS"/>
              </a:rPr>
              <a:t>Paspauskite mygtuką </a:t>
            </a:r>
            <a:r>
              <a:rPr lang="lt-LT" b="1" dirty="0">
                <a:latin typeface="Arial" panose="020B0604020202020204" pitchFamily="34" charset="0"/>
                <a:ea typeface="Arial Unicode MS"/>
              </a:rPr>
              <a:t>[Įtraukti]</a:t>
            </a:r>
            <a:r>
              <a:rPr lang="lt-LT" dirty="0">
                <a:latin typeface="Arial" panose="020B0604020202020204" pitchFamily="34" charset="0"/>
                <a:ea typeface="Arial Unicode MS"/>
              </a:rPr>
              <a:t>.</a:t>
            </a:r>
            <a:endParaRPr lang="lt-LT" dirty="0"/>
          </a:p>
        </p:txBody>
      </p:sp>
      <p:sp>
        <p:nvSpPr>
          <p:cNvPr id="8" name="Stačiakampis 7">
            <a:extLst>
              <a:ext uri="{FF2B5EF4-FFF2-40B4-BE49-F238E27FC236}">
                <a16:creationId xmlns:a16="http://schemas.microsoft.com/office/drawing/2014/main" id="{A7ED02CA-8FB7-4440-B658-EBA1156ABD25}"/>
              </a:ext>
            </a:extLst>
          </p:cNvPr>
          <p:cNvSpPr/>
          <p:nvPr/>
        </p:nvSpPr>
        <p:spPr>
          <a:xfrm>
            <a:off x="2842459" y="5491716"/>
            <a:ext cx="623755" cy="4449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Stačiakampis 8">
            <a:extLst>
              <a:ext uri="{FF2B5EF4-FFF2-40B4-BE49-F238E27FC236}">
                <a16:creationId xmlns:a16="http://schemas.microsoft.com/office/drawing/2014/main" id="{6D228245-9353-43DA-9AF7-DB90C4AF1FB6}"/>
              </a:ext>
            </a:extLst>
          </p:cNvPr>
          <p:cNvSpPr/>
          <p:nvPr/>
        </p:nvSpPr>
        <p:spPr>
          <a:xfrm>
            <a:off x="3601057" y="6113721"/>
            <a:ext cx="822085" cy="5211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9">
            <a:extLst>
              <a:ext uri="{FF2B5EF4-FFF2-40B4-BE49-F238E27FC236}">
                <a16:creationId xmlns:a16="http://schemas.microsoft.com/office/drawing/2014/main" id="{B23A4010-9D06-4C2A-AD94-CCE3A4F83368}"/>
              </a:ext>
            </a:extLst>
          </p:cNvPr>
          <p:cNvSpPr/>
          <p:nvPr/>
        </p:nvSpPr>
        <p:spPr>
          <a:xfrm>
            <a:off x="4982384" y="6113721"/>
            <a:ext cx="1506257" cy="521123"/>
          </a:xfrm>
          <a:prstGeom prst="wedgeRectCallout">
            <a:avLst>
              <a:gd name="adj1" fmla="val -93469"/>
              <a:gd name="adj2" fmla="val 738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Įtraukti</a:t>
            </a:r>
          </a:p>
        </p:txBody>
      </p:sp>
    </p:spTree>
    <p:extLst>
      <p:ext uri="{BB962C8B-B14F-4D97-AF65-F5344CB8AC3E}">
        <p14:creationId xmlns:p14="http://schemas.microsoft.com/office/powerpoint/2010/main" val="65094064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2FECE33-64BC-4897-90EA-3CBBC6708250}"/>
              </a:ext>
            </a:extLst>
          </p:cNvPr>
          <p:cNvSpPr>
            <a:spLocks noGrp="1"/>
          </p:cNvSpPr>
          <p:nvPr>
            <p:ph type="title"/>
          </p:nvPr>
        </p:nvSpPr>
        <p:spPr/>
        <p:txBody>
          <a:bodyPr/>
          <a:lstStyle/>
          <a:p>
            <a:r>
              <a:rPr lang="lt-LT" dirty="0"/>
              <a:t>Patvirtinimo dokumento rengimas</a:t>
            </a:r>
          </a:p>
        </p:txBody>
      </p:sp>
      <p:pic>
        <p:nvPicPr>
          <p:cNvPr id="5" name="Turinio vietos rezervavimo ženklas 4">
            <a:extLst>
              <a:ext uri="{FF2B5EF4-FFF2-40B4-BE49-F238E27FC236}">
                <a16:creationId xmlns:a16="http://schemas.microsoft.com/office/drawing/2014/main" id="{F7F56C08-9CA4-463B-ACDF-C13AEAFFD8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5852" y="2541181"/>
            <a:ext cx="8706746" cy="4029186"/>
          </a:xfrm>
        </p:spPr>
      </p:pic>
      <p:sp>
        <p:nvSpPr>
          <p:cNvPr id="6" name="Stačiakampis 5">
            <a:extLst>
              <a:ext uri="{FF2B5EF4-FFF2-40B4-BE49-F238E27FC236}">
                <a16:creationId xmlns:a16="http://schemas.microsoft.com/office/drawing/2014/main" id="{C60C1BBF-4A80-47AF-9CE2-C9F02C256617}"/>
              </a:ext>
            </a:extLst>
          </p:cNvPr>
          <p:cNvSpPr/>
          <p:nvPr/>
        </p:nvSpPr>
        <p:spPr>
          <a:xfrm>
            <a:off x="3299659" y="4938823"/>
            <a:ext cx="8459950" cy="16315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23567DC9-B0FD-4784-B73A-26121F2B238B}"/>
              </a:ext>
            </a:extLst>
          </p:cNvPr>
          <p:cNvSpPr/>
          <p:nvPr/>
        </p:nvSpPr>
        <p:spPr>
          <a:xfrm>
            <a:off x="838200" y="1446879"/>
            <a:ext cx="11054398" cy="646331"/>
          </a:xfrm>
          <a:prstGeom prst="rect">
            <a:avLst/>
          </a:prstGeom>
        </p:spPr>
        <p:txBody>
          <a:bodyPr wrap="square">
            <a:spAutoFit/>
          </a:bodyPr>
          <a:lstStyle/>
          <a:p>
            <a:r>
              <a:rPr lang="lt-LT" dirty="0">
                <a:latin typeface="Arial" panose="020B0604020202020204" pitchFamily="34" charset="0"/>
                <a:ea typeface="Arial Unicode MS"/>
              </a:rPr>
              <a:t>GPAIS grąžins jus į patvirtinimo rengimo formą. Patvirtinimo rengimo formoje matote papildomą informaciją </a:t>
            </a:r>
            <a:r>
              <a:rPr lang="en-US" dirty="0">
                <a:latin typeface="Arial Unicode MS"/>
                <a:cs typeface="Arial" panose="020B0604020202020204" pitchFamily="34" charset="0"/>
              </a:rPr>
              <a:t>–</a:t>
            </a:r>
            <a:r>
              <a:rPr lang="en-US" dirty="0">
                <a:latin typeface="Arial" panose="020B0604020202020204" pitchFamily="34" charset="0"/>
                <a:ea typeface="Arial Unicode MS"/>
              </a:rPr>
              <a:t> </a:t>
            </a:r>
            <a:r>
              <a:rPr lang="lt-LT" b="1" dirty="0">
                <a:latin typeface="Arial" panose="020B0604020202020204" pitchFamily="34" charset="0"/>
                <a:ea typeface="Arial Unicode MS"/>
              </a:rPr>
              <a:t>[Įkainis, Eur/t]</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95121877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DC4942B-FE4D-485D-A066-73576AA00A23}"/>
              </a:ext>
            </a:extLst>
          </p:cNvPr>
          <p:cNvSpPr>
            <a:spLocks noGrp="1"/>
          </p:cNvSpPr>
          <p:nvPr>
            <p:ph type="title"/>
          </p:nvPr>
        </p:nvSpPr>
        <p:spPr/>
        <p:txBody>
          <a:bodyPr/>
          <a:lstStyle/>
          <a:p>
            <a:r>
              <a:rPr lang="lt-LT" dirty="0"/>
              <a:t>Redaguoti sutvarkytų atliekų įrašą</a:t>
            </a:r>
          </a:p>
        </p:txBody>
      </p:sp>
      <p:pic>
        <p:nvPicPr>
          <p:cNvPr id="5" name="Turinio vietos rezervavimo ženklas 4">
            <a:extLst>
              <a:ext uri="{FF2B5EF4-FFF2-40B4-BE49-F238E27FC236}">
                <a16:creationId xmlns:a16="http://schemas.microsoft.com/office/drawing/2014/main" id="{5D4A2956-B413-461A-9EDD-8C1531B0EF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307" y="3597715"/>
            <a:ext cx="10515600" cy="2721017"/>
          </a:xfrm>
        </p:spPr>
      </p:pic>
      <p:sp>
        <p:nvSpPr>
          <p:cNvPr id="6" name="Stačiakampis 5">
            <a:extLst>
              <a:ext uri="{FF2B5EF4-FFF2-40B4-BE49-F238E27FC236}">
                <a16:creationId xmlns:a16="http://schemas.microsoft.com/office/drawing/2014/main" id="{70B4D976-BC1A-4F78-84A1-43EAD8091A2C}"/>
              </a:ext>
            </a:extLst>
          </p:cNvPr>
          <p:cNvSpPr/>
          <p:nvPr/>
        </p:nvSpPr>
        <p:spPr>
          <a:xfrm>
            <a:off x="838199" y="1500319"/>
            <a:ext cx="8518451" cy="369332"/>
          </a:xfrm>
          <a:prstGeom prst="rect">
            <a:avLst/>
          </a:prstGeom>
        </p:spPr>
        <p:txBody>
          <a:bodyPr wrap="square">
            <a:spAutoFit/>
          </a:bodyPr>
          <a:lstStyle/>
          <a:p>
            <a:r>
              <a:rPr lang="lt-LT" dirty="0">
                <a:latin typeface="Arial" panose="020B0604020202020204" pitchFamily="34" charset="0"/>
                <a:ea typeface="Arial Unicode MS"/>
              </a:rPr>
              <a:t>Sukurtame patvirtinimo dokumente pasirinkite skiltį </a:t>
            </a:r>
            <a:r>
              <a:rPr lang="lt-LT" b="1" dirty="0">
                <a:latin typeface="Arial" panose="020B0604020202020204" pitchFamily="34" charset="0"/>
                <a:ea typeface="Arial Unicode MS"/>
              </a:rPr>
              <a:t>[Sutvarkytos atliekos]</a:t>
            </a:r>
            <a:r>
              <a:rPr lang="lt-LT" dirty="0">
                <a:latin typeface="Arial" panose="020B0604020202020204" pitchFamily="34" charset="0"/>
                <a:ea typeface="Arial Unicode MS"/>
              </a:rPr>
              <a:t>.</a:t>
            </a:r>
            <a:endParaRPr lang="lt-LT" dirty="0"/>
          </a:p>
        </p:txBody>
      </p:sp>
      <p:sp>
        <p:nvSpPr>
          <p:cNvPr id="7" name="Stačiakampis 6">
            <a:extLst>
              <a:ext uri="{FF2B5EF4-FFF2-40B4-BE49-F238E27FC236}">
                <a16:creationId xmlns:a16="http://schemas.microsoft.com/office/drawing/2014/main" id="{6A0356F1-1B61-4FE7-9C8D-C6930942F28D}"/>
              </a:ext>
            </a:extLst>
          </p:cNvPr>
          <p:cNvSpPr/>
          <p:nvPr/>
        </p:nvSpPr>
        <p:spPr>
          <a:xfrm>
            <a:off x="838199" y="1918903"/>
            <a:ext cx="11070266" cy="923330"/>
          </a:xfrm>
          <a:prstGeom prst="rect">
            <a:avLst/>
          </a:prstGeom>
        </p:spPr>
        <p:txBody>
          <a:bodyPr wrap="square">
            <a:spAutoFit/>
          </a:bodyPr>
          <a:lstStyle/>
          <a:p>
            <a:r>
              <a:rPr lang="lt-LT" dirty="0">
                <a:latin typeface="Arial" panose="020B0604020202020204" pitchFamily="34" charset="0"/>
                <a:ea typeface="Arial Unicode MS"/>
              </a:rPr>
              <a:t>Sutvarkytų atliekų sąraše prie norimo redaguoti įrašo paspauskite mygtuką. Atsidaro įrašo redagavimo forma. Galite nurodyti </a:t>
            </a:r>
            <a:r>
              <a:rPr lang="lt-LT" u="sng" dirty="0">
                <a:latin typeface="Arial" panose="020B0604020202020204" pitchFamily="34" charset="0"/>
                <a:ea typeface="Arial Unicode MS"/>
              </a:rPr>
              <a:t>mažesnį</a:t>
            </a:r>
            <a:r>
              <a:rPr lang="lt-LT" dirty="0">
                <a:latin typeface="Arial" panose="020B0604020202020204" pitchFamily="34" charset="0"/>
                <a:ea typeface="Arial Unicode MS"/>
              </a:rPr>
              <a:t>, ne neigiamą skaičių, kuris nusako sutvarkytų atliekų kiekį tonomis ar vienetais.</a:t>
            </a:r>
            <a:endParaRPr lang="lt-LT" dirty="0"/>
          </a:p>
        </p:txBody>
      </p:sp>
      <p:sp>
        <p:nvSpPr>
          <p:cNvPr id="8" name="Stačiakampis 7">
            <a:extLst>
              <a:ext uri="{FF2B5EF4-FFF2-40B4-BE49-F238E27FC236}">
                <a16:creationId xmlns:a16="http://schemas.microsoft.com/office/drawing/2014/main" id="{28A9A3F9-9B49-4640-87F2-33D7C7676576}"/>
              </a:ext>
            </a:extLst>
          </p:cNvPr>
          <p:cNvSpPr/>
          <p:nvPr/>
        </p:nvSpPr>
        <p:spPr>
          <a:xfrm>
            <a:off x="7357730" y="5226456"/>
            <a:ext cx="1860698" cy="3662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Stačiakampis 8">
            <a:extLst>
              <a:ext uri="{FF2B5EF4-FFF2-40B4-BE49-F238E27FC236}">
                <a16:creationId xmlns:a16="http://schemas.microsoft.com/office/drawing/2014/main" id="{1D8F949F-6878-42E6-ACA1-F535E0CD4D71}"/>
              </a:ext>
            </a:extLst>
          </p:cNvPr>
          <p:cNvSpPr/>
          <p:nvPr/>
        </p:nvSpPr>
        <p:spPr>
          <a:xfrm>
            <a:off x="838199" y="2842233"/>
            <a:ext cx="9422220" cy="369332"/>
          </a:xfrm>
          <a:prstGeom prst="rect">
            <a:avLst/>
          </a:prstGeom>
        </p:spPr>
        <p:txBody>
          <a:bodyPr wrap="square">
            <a:spAutoFit/>
          </a:bodyPr>
          <a:lstStyle/>
          <a:p>
            <a:r>
              <a:rPr lang="lt-LT" dirty="0">
                <a:latin typeface="Arial" panose="020B0604020202020204" pitchFamily="34" charset="0"/>
                <a:ea typeface="Arial Unicode MS"/>
              </a:rPr>
              <a:t>Atlikite norimus pakeitimus, paspauskite mygtuką ir įrašo pakeitimai bus išsaugoti.</a:t>
            </a:r>
            <a:endParaRPr lang="lt-LT" dirty="0"/>
          </a:p>
        </p:txBody>
      </p:sp>
      <p:sp>
        <p:nvSpPr>
          <p:cNvPr id="10" name="Stačiakampis 9">
            <a:extLst>
              <a:ext uri="{FF2B5EF4-FFF2-40B4-BE49-F238E27FC236}">
                <a16:creationId xmlns:a16="http://schemas.microsoft.com/office/drawing/2014/main" id="{51BEC472-A90B-4120-8341-1ADC83180C0F}"/>
              </a:ext>
            </a:extLst>
          </p:cNvPr>
          <p:cNvSpPr/>
          <p:nvPr/>
        </p:nvSpPr>
        <p:spPr>
          <a:xfrm>
            <a:off x="838199" y="3274549"/>
            <a:ext cx="10868248" cy="369332"/>
          </a:xfrm>
          <a:prstGeom prst="rect">
            <a:avLst/>
          </a:prstGeom>
        </p:spPr>
        <p:txBody>
          <a:bodyPr wrap="square">
            <a:spAutoFit/>
          </a:bodyPr>
          <a:lstStyle/>
          <a:p>
            <a:r>
              <a:rPr lang="lt-LT" dirty="0">
                <a:latin typeface="Arial" panose="020B0604020202020204" pitchFamily="34" charset="0"/>
                <a:ea typeface="Arial Unicode MS"/>
              </a:rPr>
              <a:t>Jeigu norite atliktus pakeitimus atšauki, paspauskite mygtuką  ir įrašo redagavimas bus atšauktas.</a:t>
            </a:r>
            <a:endParaRPr lang="lt-LT" dirty="0"/>
          </a:p>
        </p:txBody>
      </p:sp>
    </p:spTree>
    <p:extLst>
      <p:ext uri="{BB962C8B-B14F-4D97-AF65-F5344CB8AC3E}">
        <p14:creationId xmlns:p14="http://schemas.microsoft.com/office/powerpoint/2010/main" val="417278605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DCE376A-F4D3-4610-B22B-F5801C4C0FE8}"/>
              </a:ext>
            </a:extLst>
          </p:cNvPr>
          <p:cNvSpPr>
            <a:spLocks noGrp="1"/>
          </p:cNvSpPr>
          <p:nvPr>
            <p:ph type="title"/>
          </p:nvPr>
        </p:nvSpPr>
        <p:spPr/>
        <p:txBody>
          <a:bodyPr/>
          <a:lstStyle/>
          <a:p>
            <a:r>
              <a:rPr lang="lt-LT" dirty="0"/>
              <a:t>Pašalinti sutvarkytų atliekų įrašą</a:t>
            </a:r>
          </a:p>
        </p:txBody>
      </p:sp>
      <p:pic>
        <p:nvPicPr>
          <p:cNvPr id="5" name="Turinio vietos rezervavimo ženklas 4">
            <a:extLst>
              <a:ext uri="{FF2B5EF4-FFF2-40B4-BE49-F238E27FC236}">
                <a16:creationId xmlns:a16="http://schemas.microsoft.com/office/drawing/2014/main" id="{26B366AB-46B4-4371-904D-71C8A28FC3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407" y="2882952"/>
            <a:ext cx="10515600" cy="2607526"/>
          </a:xfrm>
        </p:spPr>
      </p:pic>
      <p:sp>
        <p:nvSpPr>
          <p:cNvPr id="6" name="Stačiakampis 5">
            <a:extLst>
              <a:ext uri="{FF2B5EF4-FFF2-40B4-BE49-F238E27FC236}">
                <a16:creationId xmlns:a16="http://schemas.microsoft.com/office/drawing/2014/main" id="{FE3298AE-1124-42E4-93D9-CE21B94A0278}"/>
              </a:ext>
            </a:extLst>
          </p:cNvPr>
          <p:cNvSpPr/>
          <p:nvPr/>
        </p:nvSpPr>
        <p:spPr>
          <a:xfrm>
            <a:off x="10090297" y="4480975"/>
            <a:ext cx="382772" cy="36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6">
            <a:extLst>
              <a:ext uri="{FF2B5EF4-FFF2-40B4-BE49-F238E27FC236}">
                <a16:creationId xmlns:a16="http://schemas.microsoft.com/office/drawing/2014/main" id="{B805DDD8-875F-472D-848E-239068188970}"/>
              </a:ext>
            </a:extLst>
          </p:cNvPr>
          <p:cNvSpPr/>
          <p:nvPr/>
        </p:nvSpPr>
        <p:spPr>
          <a:xfrm>
            <a:off x="10769008" y="4374651"/>
            <a:ext cx="1330842" cy="467832"/>
          </a:xfrm>
          <a:prstGeom prst="wedgeRectCallout">
            <a:avLst>
              <a:gd name="adj1" fmla="val -80686"/>
              <a:gd name="adj2" fmla="val 283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Šalinti</a:t>
            </a:r>
          </a:p>
        </p:txBody>
      </p:sp>
      <p:sp>
        <p:nvSpPr>
          <p:cNvPr id="8" name="Stačiakampis 7">
            <a:extLst>
              <a:ext uri="{FF2B5EF4-FFF2-40B4-BE49-F238E27FC236}">
                <a16:creationId xmlns:a16="http://schemas.microsoft.com/office/drawing/2014/main" id="{4B8FFD35-8D6C-488B-B502-F5B4765319C2}"/>
              </a:ext>
            </a:extLst>
          </p:cNvPr>
          <p:cNvSpPr/>
          <p:nvPr/>
        </p:nvSpPr>
        <p:spPr>
          <a:xfrm>
            <a:off x="253409" y="1367522"/>
            <a:ext cx="7231912" cy="369332"/>
          </a:xfrm>
          <a:prstGeom prst="rect">
            <a:avLst/>
          </a:prstGeom>
        </p:spPr>
        <p:txBody>
          <a:bodyPr wrap="square">
            <a:spAutoFit/>
          </a:bodyPr>
          <a:lstStyle/>
          <a:p>
            <a:r>
              <a:rPr lang="lt-LT" dirty="0">
                <a:latin typeface="Arial" panose="020B0604020202020204" pitchFamily="34" charset="0"/>
                <a:ea typeface="Arial Unicode MS"/>
              </a:rPr>
              <a:t>Norėdami pašalinti sutvarkytų atliekų įrašą, atlikite šiuos veiksmus:</a:t>
            </a:r>
            <a:endParaRPr lang="lt-LT" dirty="0"/>
          </a:p>
        </p:txBody>
      </p:sp>
      <p:sp>
        <p:nvSpPr>
          <p:cNvPr id="9" name="Stačiakampis 8">
            <a:extLst>
              <a:ext uri="{FF2B5EF4-FFF2-40B4-BE49-F238E27FC236}">
                <a16:creationId xmlns:a16="http://schemas.microsoft.com/office/drawing/2014/main" id="{7557DE7E-DFCC-4536-B20E-9A863E24990A}"/>
              </a:ext>
            </a:extLst>
          </p:cNvPr>
          <p:cNvSpPr/>
          <p:nvPr/>
        </p:nvSpPr>
        <p:spPr>
          <a:xfrm>
            <a:off x="253408" y="1736854"/>
            <a:ext cx="10515599" cy="369332"/>
          </a:xfrm>
          <a:prstGeom prst="rect">
            <a:avLst/>
          </a:prstGeom>
        </p:spPr>
        <p:txBody>
          <a:bodyPr wrap="square">
            <a:spAutoFit/>
          </a:bodyPr>
          <a:lstStyle/>
          <a:p>
            <a:r>
              <a:rPr lang="lt-LT" dirty="0">
                <a:latin typeface="Arial" panose="020B0604020202020204" pitchFamily="34" charset="0"/>
                <a:ea typeface="Arial Unicode MS"/>
              </a:rPr>
              <a:t>Sutvarkytų atliekų sąraše prie norimo pašalinti įrašo paspauskite mygtuką ir įrašas bus pašalintas.</a:t>
            </a:r>
            <a:endParaRPr lang="lt-LT" dirty="0"/>
          </a:p>
        </p:txBody>
      </p:sp>
    </p:spTree>
    <p:extLst>
      <p:ext uri="{BB962C8B-B14F-4D97-AF65-F5344CB8AC3E}">
        <p14:creationId xmlns:p14="http://schemas.microsoft.com/office/powerpoint/2010/main" val="37114915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4606E1F-5E37-4387-B250-6B13911F8B54}"/>
              </a:ext>
            </a:extLst>
          </p:cNvPr>
          <p:cNvSpPr>
            <a:spLocks noGrp="1"/>
          </p:cNvSpPr>
          <p:nvPr>
            <p:ph type="title"/>
          </p:nvPr>
        </p:nvSpPr>
        <p:spPr/>
        <p:txBody>
          <a:bodyPr/>
          <a:lstStyle/>
          <a:p>
            <a:r>
              <a:rPr lang="lt-LT" dirty="0"/>
              <a:t>Pašalinti sutvarkytų atliekų įrašą</a:t>
            </a:r>
          </a:p>
        </p:txBody>
      </p:sp>
      <p:pic>
        <p:nvPicPr>
          <p:cNvPr id="5" name="Turinio vietos rezervavimo ženklas 4">
            <a:extLst>
              <a:ext uri="{FF2B5EF4-FFF2-40B4-BE49-F238E27FC236}">
                <a16:creationId xmlns:a16="http://schemas.microsoft.com/office/drawing/2014/main" id="{B10B32E3-24F4-4939-9F65-EB200258A4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44509" y="4502575"/>
            <a:ext cx="5105400" cy="1123950"/>
          </a:xfrm>
        </p:spPr>
      </p:pic>
      <p:sp>
        <p:nvSpPr>
          <p:cNvPr id="6" name="Stačiakampis 5">
            <a:extLst>
              <a:ext uri="{FF2B5EF4-FFF2-40B4-BE49-F238E27FC236}">
                <a16:creationId xmlns:a16="http://schemas.microsoft.com/office/drawing/2014/main" id="{6ACAFEB7-8D6F-4767-BF42-CD0091941356}"/>
              </a:ext>
            </a:extLst>
          </p:cNvPr>
          <p:cNvSpPr/>
          <p:nvPr/>
        </p:nvSpPr>
        <p:spPr>
          <a:xfrm>
            <a:off x="838199" y="1731788"/>
            <a:ext cx="7561521" cy="369332"/>
          </a:xfrm>
          <a:prstGeom prst="rect">
            <a:avLst/>
          </a:prstGeom>
        </p:spPr>
        <p:txBody>
          <a:bodyPr wrap="square">
            <a:spAutoFit/>
          </a:bodyPr>
          <a:lstStyle/>
          <a:p>
            <a:r>
              <a:rPr lang="lt-LT" dirty="0">
                <a:latin typeface="Arial" panose="020B0604020202020204" pitchFamily="34" charset="0"/>
                <a:ea typeface="Arial Unicode MS"/>
              </a:rPr>
              <a:t>GPAIS pateikia klausimą „Ar tikrai norite pašalinti sutvarkytą atlieką?“</a:t>
            </a:r>
            <a:endParaRPr lang="lt-LT" dirty="0"/>
          </a:p>
        </p:txBody>
      </p:sp>
      <p:sp>
        <p:nvSpPr>
          <p:cNvPr id="7" name="Stačiakampis 6">
            <a:extLst>
              <a:ext uri="{FF2B5EF4-FFF2-40B4-BE49-F238E27FC236}">
                <a16:creationId xmlns:a16="http://schemas.microsoft.com/office/drawing/2014/main" id="{D860403D-9809-409A-8527-5B8EEFB43E15}"/>
              </a:ext>
            </a:extLst>
          </p:cNvPr>
          <p:cNvSpPr/>
          <p:nvPr/>
        </p:nvSpPr>
        <p:spPr>
          <a:xfrm>
            <a:off x="838198" y="2319025"/>
            <a:ext cx="10751289" cy="646331"/>
          </a:xfrm>
          <a:prstGeom prst="rect">
            <a:avLst/>
          </a:prstGeom>
        </p:spPr>
        <p:txBody>
          <a:bodyPr wrap="square">
            <a:spAutoFit/>
          </a:bodyPr>
          <a:lstStyle/>
          <a:p>
            <a:r>
              <a:rPr lang="lt-LT" dirty="0">
                <a:latin typeface="Arial" panose="020B0604020202020204" pitchFamily="34" charset="0"/>
                <a:ea typeface="Arial Unicode MS"/>
              </a:rPr>
              <a:t>Paspauskite mygtuką </a:t>
            </a:r>
            <a:r>
              <a:rPr lang="lt-LT" b="1" dirty="0">
                <a:latin typeface="Arial" panose="020B0604020202020204" pitchFamily="34" charset="0"/>
                <a:ea typeface="Arial Unicode MS"/>
              </a:rPr>
              <a:t>[Šalinti]</a:t>
            </a:r>
            <a:r>
              <a:rPr lang="lt-LT" dirty="0">
                <a:latin typeface="Arial" panose="020B0604020202020204" pitchFamily="34" charset="0"/>
                <a:ea typeface="Arial Unicode MS"/>
              </a:rPr>
              <a:t>. Pašalinti įrašą galima tik tada, kai patvirtinimo dokumento būsena yra </a:t>
            </a:r>
            <a:r>
              <a:rPr lang="en-US" dirty="0">
                <a:latin typeface="Arial Unicode MS"/>
                <a:cs typeface="Arial" panose="020B0604020202020204" pitchFamily="34" charset="0"/>
              </a:rPr>
              <a:t>„</a:t>
            </a:r>
            <a:r>
              <a:rPr lang="lt-LT" dirty="0">
                <a:latin typeface="Arial" panose="020B0604020202020204" pitchFamily="34" charset="0"/>
                <a:ea typeface="Arial Unicode MS"/>
              </a:rPr>
              <a:t>Išsaugotas</a:t>
            </a:r>
            <a:r>
              <a:rPr lang="en-US" dirty="0">
                <a:latin typeface="Arial Unicode MS"/>
                <a:cs typeface="Arial" panose="020B0604020202020204" pitchFamily="34" charset="0"/>
              </a:rPr>
              <a:t>“</a:t>
            </a:r>
            <a:endParaRPr lang="lt-LT" dirty="0"/>
          </a:p>
        </p:txBody>
      </p:sp>
      <p:sp>
        <p:nvSpPr>
          <p:cNvPr id="8" name="Stačiakampis 7">
            <a:extLst>
              <a:ext uri="{FF2B5EF4-FFF2-40B4-BE49-F238E27FC236}">
                <a16:creationId xmlns:a16="http://schemas.microsoft.com/office/drawing/2014/main" id="{71C65732-4E89-4C33-A114-96F5470926A9}"/>
              </a:ext>
            </a:extLst>
          </p:cNvPr>
          <p:cNvSpPr/>
          <p:nvPr/>
        </p:nvSpPr>
        <p:spPr>
          <a:xfrm>
            <a:off x="6250170" y="5103627"/>
            <a:ext cx="916174"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1AC59D9E-DB74-4475-B10F-3F2B65FFC80C}"/>
              </a:ext>
            </a:extLst>
          </p:cNvPr>
          <p:cNvSpPr/>
          <p:nvPr/>
        </p:nvSpPr>
        <p:spPr>
          <a:xfrm>
            <a:off x="7506584" y="5158693"/>
            <a:ext cx="1330842" cy="467832"/>
          </a:xfrm>
          <a:prstGeom prst="wedgeRectCallout">
            <a:avLst>
              <a:gd name="adj1" fmla="val -80686"/>
              <a:gd name="adj2" fmla="val 283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Pašalinti</a:t>
            </a:r>
          </a:p>
        </p:txBody>
      </p:sp>
    </p:spTree>
    <p:extLst>
      <p:ext uri="{BB962C8B-B14F-4D97-AF65-F5344CB8AC3E}">
        <p14:creationId xmlns:p14="http://schemas.microsoft.com/office/powerpoint/2010/main" val="243256960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6B24579-DF20-48F2-9E81-93480225978D}"/>
              </a:ext>
            </a:extLst>
          </p:cNvPr>
          <p:cNvSpPr>
            <a:spLocks noGrp="1"/>
          </p:cNvSpPr>
          <p:nvPr>
            <p:ph type="title"/>
          </p:nvPr>
        </p:nvSpPr>
        <p:spPr/>
        <p:txBody>
          <a:bodyPr/>
          <a:lstStyle/>
          <a:p>
            <a:r>
              <a:rPr lang="lt-LT" dirty="0"/>
              <a:t>Peržiūrėti patvirtinimo įrašų duomenis</a:t>
            </a:r>
          </a:p>
        </p:txBody>
      </p:sp>
      <p:pic>
        <p:nvPicPr>
          <p:cNvPr id="5" name="Turinio vietos rezervavimo ženklas 4">
            <a:extLst>
              <a:ext uri="{FF2B5EF4-FFF2-40B4-BE49-F238E27FC236}">
                <a16:creationId xmlns:a16="http://schemas.microsoft.com/office/drawing/2014/main" id="{013F647C-F018-4777-B71F-F41F139BEF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9497" y="2699349"/>
            <a:ext cx="8403857" cy="3998610"/>
          </a:xfrm>
        </p:spPr>
      </p:pic>
      <p:sp>
        <p:nvSpPr>
          <p:cNvPr id="6" name="Stačiakampis 5">
            <a:extLst>
              <a:ext uri="{FF2B5EF4-FFF2-40B4-BE49-F238E27FC236}">
                <a16:creationId xmlns:a16="http://schemas.microsoft.com/office/drawing/2014/main" id="{46F738C5-C501-4E48-A1E7-7C877A9F1071}"/>
              </a:ext>
            </a:extLst>
          </p:cNvPr>
          <p:cNvSpPr/>
          <p:nvPr/>
        </p:nvSpPr>
        <p:spPr>
          <a:xfrm>
            <a:off x="838200" y="1397675"/>
            <a:ext cx="11255154" cy="1200329"/>
          </a:xfrm>
          <a:prstGeom prst="rect">
            <a:avLst/>
          </a:prstGeom>
        </p:spPr>
        <p:txBody>
          <a:bodyPr wrap="square">
            <a:spAutoFit/>
          </a:bodyPr>
          <a:lstStyle/>
          <a:p>
            <a:r>
              <a:rPr lang="lt-LT" dirty="0">
                <a:latin typeface="Arial" panose="020B0604020202020204" pitchFamily="34" charset="0"/>
                <a:ea typeface="Arial Unicode MS"/>
              </a:rPr>
              <a:t>Galite peržiūrėti visus parengtus patvirtinimo dokumentus, esančius gautų įrodančių dokumentų/išrašytų patvirtinimų sąraše. Toliau mokymų kursų konspekte pateikiamas kiekvieno gaminių/pakuočių srauto patvirtinimo dokumento pavyzdys. </a:t>
            </a:r>
            <a:r>
              <a:rPr lang="lt-LT" b="1" dirty="0">
                <a:latin typeface="Arial" panose="020B0604020202020204" pitchFamily="34" charset="0"/>
                <a:ea typeface="Arial Unicode MS"/>
              </a:rPr>
              <a:t>PASTABA. Jeigu pradėtą rengti patvirtinimą norite užbaigti vėliau, paspauskite mygtuką [Išsaugoti].</a:t>
            </a:r>
            <a:endParaRPr lang="lt-LT" dirty="0"/>
          </a:p>
        </p:txBody>
      </p:sp>
      <p:sp>
        <p:nvSpPr>
          <p:cNvPr id="7" name="Stačiakampis 6">
            <a:extLst>
              <a:ext uri="{FF2B5EF4-FFF2-40B4-BE49-F238E27FC236}">
                <a16:creationId xmlns:a16="http://schemas.microsoft.com/office/drawing/2014/main" id="{439026D1-637F-4A87-A9AE-BCC0FAB4C80E}"/>
              </a:ext>
            </a:extLst>
          </p:cNvPr>
          <p:cNvSpPr/>
          <p:nvPr/>
        </p:nvSpPr>
        <p:spPr>
          <a:xfrm>
            <a:off x="3964169" y="5492224"/>
            <a:ext cx="7518993" cy="44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a:extLst>
              <a:ext uri="{FF2B5EF4-FFF2-40B4-BE49-F238E27FC236}">
                <a16:creationId xmlns:a16="http://schemas.microsoft.com/office/drawing/2014/main" id="{D02525E2-60D6-403E-9201-6F1D4FFF1152}"/>
              </a:ext>
            </a:extLst>
          </p:cNvPr>
          <p:cNvSpPr/>
          <p:nvPr/>
        </p:nvSpPr>
        <p:spPr>
          <a:xfrm>
            <a:off x="10994065" y="2754305"/>
            <a:ext cx="616688" cy="3610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3EFCABA0-C3BA-4D06-B0B0-4467548827A9}"/>
              </a:ext>
            </a:extLst>
          </p:cNvPr>
          <p:cNvSpPr/>
          <p:nvPr/>
        </p:nvSpPr>
        <p:spPr>
          <a:xfrm>
            <a:off x="10022958" y="3394039"/>
            <a:ext cx="1330842" cy="467832"/>
          </a:xfrm>
          <a:prstGeom prst="wedgeRectCallout">
            <a:avLst>
              <a:gd name="adj1" fmla="val 37556"/>
              <a:gd name="adj2" fmla="val -12898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Tree>
    <p:extLst>
      <p:ext uri="{BB962C8B-B14F-4D97-AF65-F5344CB8AC3E}">
        <p14:creationId xmlns:p14="http://schemas.microsoft.com/office/powerpoint/2010/main" val="197283255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A9B3A4E-3099-4A70-B09B-57E03C484931}"/>
              </a:ext>
            </a:extLst>
          </p:cNvPr>
          <p:cNvSpPr>
            <a:spLocks noGrp="1"/>
          </p:cNvSpPr>
          <p:nvPr>
            <p:ph type="title"/>
          </p:nvPr>
        </p:nvSpPr>
        <p:spPr/>
        <p:txBody>
          <a:bodyPr/>
          <a:lstStyle/>
          <a:p>
            <a:r>
              <a:rPr lang="lt-LT" dirty="0"/>
              <a:t>Patvirtinimo šalinimas ir pateikimas</a:t>
            </a:r>
          </a:p>
        </p:txBody>
      </p:sp>
      <p:pic>
        <p:nvPicPr>
          <p:cNvPr id="5" name="Turinio vietos rezervavimo ženklas 4">
            <a:extLst>
              <a:ext uri="{FF2B5EF4-FFF2-40B4-BE49-F238E27FC236}">
                <a16:creationId xmlns:a16="http://schemas.microsoft.com/office/drawing/2014/main" id="{3175CBB8-44D6-4E54-B39B-F65C59A9B1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6214" y="2578070"/>
            <a:ext cx="8725786" cy="4151786"/>
          </a:xfrm>
        </p:spPr>
      </p:pic>
      <p:sp>
        <p:nvSpPr>
          <p:cNvPr id="6" name="Stačiakampis 5">
            <a:extLst>
              <a:ext uri="{FF2B5EF4-FFF2-40B4-BE49-F238E27FC236}">
                <a16:creationId xmlns:a16="http://schemas.microsoft.com/office/drawing/2014/main" id="{8C8670E3-EA9B-46B6-9F58-1A6F2F75A328}"/>
              </a:ext>
            </a:extLst>
          </p:cNvPr>
          <p:cNvSpPr/>
          <p:nvPr/>
        </p:nvSpPr>
        <p:spPr>
          <a:xfrm>
            <a:off x="10526232" y="2625917"/>
            <a:ext cx="616688" cy="3610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6">
            <a:extLst>
              <a:ext uri="{FF2B5EF4-FFF2-40B4-BE49-F238E27FC236}">
                <a16:creationId xmlns:a16="http://schemas.microsoft.com/office/drawing/2014/main" id="{C646014B-5548-466E-AF03-FD23E8B0F11B}"/>
              </a:ext>
            </a:extLst>
          </p:cNvPr>
          <p:cNvSpPr/>
          <p:nvPr/>
        </p:nvSpPr>
        <p:spPr>
          <a:xfrm>
            <a:off x="9555125" y="3265651"/>
            <a:ext cx="1330842" cy="467832"/>
          </a:xfrm>
          <a:prstGeom prst="wedgeRectCallout">
            <a:avLst>
              <a:gd name="adj1" fmla="val 37556"/>
              <a:gd name="adj2" fmla="val -12898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Šalinti</a:t>
            </a:r>
          </a:p>
        </p:txBody>
      </p:sp>
      <p:sp>
        <p:nvSpPr>
          <p:cNvPr id="8" name="Stačiakampis 7">
            <a:extLst>
              <a:ext uri="{FF2B5EF4-FFF2-40B4-BE49-F238E27FC236}">
                <a16:creationId xmlns:a16="http://schemas.microsoft.com/office/drawing/2014/main" id="{DD3A98CC-3AF6-4694-9DFA-D8BE6C02FDCB}"/>
              </a:ext>
            </a:extLst>
          </p:cNvPr>
          <p:cNvSpPr/>
          <p:nvPr/>
        </p:nvSpPr>
        <p:spPr>
          <a:xfrm>
            <a:off x="838200" y="1553205"/>
            <a:ext cx="11017102" cy="646331"/>
          </a:xfrm>
          <a:prstGeom prst="rect">
            <a:avLst/>
          </a:prstGeom>
        </p:spPr>
        <p:txBody>
          <a:bodyPr wrap="square">
            <a:spAutoFit/>
          </a:bodyPr>
          <a:lstStyle/>
          <a:p>
            <a:r>
              <a:rPr lang="lt-LT" dirty="0">
                <a:latin typeface="Arial" panose="020B0604020202020204" pitchFamily="34" charset="0"/>
                <a:ea typeface="Arial Unicode MS"/>
              </a:rPr>
              <a:t>Dokumento peržiūros formoje paspausti mygtuką </a:t>
            </a:r>
            <a:r>
              <a:rPr lang="lt-LT" b="1" dirty="0">
                <a:latin typeface="Arial" panose="020B0604020202020204" pitchFamily="34" charset="0"/>
                <a:ea typeface="Arial Unicode MS"/>
              </a:rPr>
              <a:t>[Šalinti]</a:t>
            </a:r>
            <a:r>
              <a:rPr lang="lt-LT" dirty="0">
                <a:latin typeface="Arial" panose="020B0604020202020204" pitchFamily="34" charset="0"/>
                <a:ea typeface="Arial Unicode MS"/>
              </a:rPr>
              <a:t>. </a:t>
            </a:r>
            <a:r>
              <a:rPr lang="lt-LT" b="1" dirty="0">
                <a:latin typeface="Arial" panose="020B0604020202020204" pitchFamily="34" charset="0"/>
                <a:ea typeface="Arial Unicode MS"/>
              </a:rPr>
              <a:t>PASTABA. Patvirtinimą galima pašalinti tik tuomet, kai jo būsena yra „Išsaugotas“.</a:t>
            </a:r>
            <a:endParaRPr lang="lt-LT" dirty="0"/>
          </a:p>
        </p:txBody>
      </p:sp>
    </p:spTree>
    <p:extLst>
      <p:ext uri="{BB962C8B-B14F-4D97-AF65-F5344CB8AC3E}">
        <p14:creationId xmlns:p14="http://schemas.microsoft.com/office/powerpoint/2010/main" val="65227862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E9F5549-397C-4465-A56F-D64E3220CB4E}"/>
              </a:ext>
            </a:extLst>
          </p:cNvPr>
          <p:cNvSpPr>
            <a:spLocks noGrp="1"/>
          </p:cNvSpPr>
          <p:nvPr>
            <p:ph type="title"/>
          </p:nvPr>
        </p:nvSpPr>
        <p:spPr/>
        <p:txBody>
          <a:bodyPr/>
          <a:lstStyle/>
          <a:p>
            <a:r>
              <a:rPr lang="lt-LT" dirty="0"/>
              <a:t>Patvirtinimo šalinimas ir pateikimas</a:t>
            </a:r>
          </a:p>
        </p:txBody>
      </p:sp>
      <p:pic>
        <p:nvPicPr>
          <p:cNvPr id="5" name="Turinio vietos rezervavimo ženklas 4">
            <a:extLst>
              <a:ext uri="{FF2B5EF4-FFF2-40B4-BE49-F238E27FC236}">
                <a16:creationId xmlns:a16="http://schemas.microsoft.com/office/drawing/2014/main" id="{D1990258-8108-490A-B3BE-5167706593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1206" y="3359743"/>
            <a:ext cx="5086350" cy="1619250"/>
          </a:xfrm>
        </p:spPr>
      </p:pic>
      <p:sp>
        <p:nvSpPr>
          <p:cNvPr id="6" name="Stačiakampis 5">
            <a:extLst>
              <a:ext uri="{FF2B5EF4-FFF2-40B4-BE49-F238E27FC236}">
                <a16:creationId xmlns:a16="http://schemas.microsoft.com/office/drawing/2014/main" id="{5DE9C0D4-5988-49DE-A11D-0D45C2867C1E}"/>
              </a:ext>
            </a:extLst>
          </p:cNvPr>
          <p:cNvSpPr/>
          <p:nvPr/>
        </p:nvSpPr>
        <p:spPr>
          <a:xfrm>
            <a:off x="838200" y="1542075"/>
            <a:ext cx="7285074" cy="369332"/>
          </a:xfrm>
          <a:prstGeom prst="rect">
            <a:avLst/>
          </a:prstGeom>
        </p:spPr>
        <p:txBody>
          <a:bodyPr wrap="square">
            <a:spAutoFit/>
          </a:bodyPr>
          <a:lstStyle/>
          <a:p>
            <a:r>
              <a:rPr lang="lt-LT" dirty="0">
                <a:latin typeface="Arial" panose="020B0604020202020204" pitchFamily="34" charset="0"/>
                <a:ea typeface="Arial Unicode MS"/>
              </a:rPr>
              <a:t>Atidaromas patvirtinimo dokumento šalinimo patvirtinimo langas.</a:t>
            </a:r>
            <a:endParaRPr lang="lt-LT" dirty="0"/>
          </a:p>
        </p:txBody>
      </p:sp>
      <p:sp>
        <p:nvSpPr>
          <p:cNvPr id="7" name="Stačiakampis 6">
            <a:extLst>
              <a:ext uri="{FF2B5EF4-FFF2-40B4-BE49-F238E27FC236}">
                <a16:creationId xmlns:a16="http://schemas.microsoft.com/office/drawing/2014/main" id="{ECD7DEFA-2990-4A99-B46B-333DC098000F}"/>
              </a:ext>
            </a:extLst>
          </p:cNvPr>
          <p:cNvSpPr/>
          <p:nvPr/>
        </p:nvSpPr>
        <p:spPr>
          <a:xfrm>
            <a:off x="838199" y="2042302"/>
            <a:ext cx="10884417" cy="646331"/>
          </a:xfrm>
          <a:prstGeom prst="rect">
            <a:avLst/>
          </a:prstGeom>
        </p:spPr>
        <p:txBody>
          <a:bodyPr wrap="square">
            <a:spAutoFit/>
          </a:bodyPr>
          <a:lstStyle/>
          <a:p>
            <a:r>
              <a:rPr lang="lt-LT" dirty="0">
                <a:latin typeface="Arial" panose="020B0604020202020204" pitchFamily="34" charset="0"/>
                <a:ea typeface="Arial Unicode MS"/>
              </a:rPr>
              <a:t>GPAIS pateikia klausimą „Ar tikrai norite pašalinti patvirtinimą numeris {nurodytas konkretaus patvirtinimo dokumento numeris}?“</a:t>
            </a:r>
            <a:endParaRPr lang="lt-LT" dirty="0"/>
          </a:p>
        </p:txBody>
      </p:sp>
      <p:sp>
        <p:nvSpPr>
          <p:cNvPr id="8" name="Stačiakampis 7">
            <a:extLst>
              <a:ext uri="{FF2B5EF4-FFF2-40B4-BE49-F238E27FC236}">
                <a16:creationId xmlns:a16="http://schemas.microsoft.com/office/drawing/2014/main" id="{40C307C4-453B-43E2-A731-BFB2C47D2F41}"/>
              </a:ext>
            </a:extLst>
          </p:cNvPr>
          <p:cNvSpPr/>
          <p:nvPr/>
        </p:nvSpPr>
        <p:spPr>
          <a:xfrm>
            <a:off x="838199" y="2819528"/>
            <a:ext cx="3352200" cy="369332"/>
          </a:xfrm>
          <a:prstGeom prst="rect">
            <a:avLst/>
          </a:prstGeom>
        </p:spPr>
        <p:txBody>
          <a:bodyPr wrap="none">
            <a:spAutoFit/>
          </a:bodyPr>
          <a:lstStyle/>
          <a:p>
            <a:r>
              <a:rPr lang="lt-LT" dirty="0">
                <a:latin typeface="Arial" panose="020B0604020202020204" pitchFamily="34" charset="0"/>
                <a:ea typeface="Arial Unicode MS"/>
              </a:rPr>
              <a:t>Paspauskite mygtuką </a:t>
            </a:r>
            <a:r>
              <a:rPr lang="lt-LT" b="1" dirty="0">
                <a:latin typeface="Arial" panose="020B0604020202020204" pitchFamily="34" charset="0"/>
                <a:ea typeface="Arial Unicode MS"/>
              </a:rPr>
              <a:t>[Šalinti]</a:t>
            </a:r>
            <a:r>
              <a:rPr lang="lt-LT" dirty="0">
                <a:latin typeface="Arial" panose="020B0604020202020204" pitchFamily="34" charset="0"/>
                <a:ea typeface="Arial Unicode MS"/>
              </a:rPr>
              <a:t>.</a:t>
            </a:r>
            <a:endParaRPr lang="lt-LT" dirty="0"/>
          </a:p>
        </p:txBody>
      </p:sp>
      <p:sp>
        <p:nvSpPr>
          <p:cNvPr id="9" name="Stačiakampis 8">
            <a:extLst>
              <a:ext uri="{FF2B5EF4-FFF2-40B4-BE49-F238E27FC236}">
                <a16:creationId xmlns:a16="http://schemas.microsoft.com/office/drawing/2014/main" id="{E7E852B8-6FCD-4B34-B5A9-C0F517F3DC37}"/>
              </a:ext>
            </a:extLst>
          </p:cNvPr>
          <p:cNvSpPr/>
          <p:nvPr/>
        </p:nvSpPr>
        <p:spPr>
          <a:xfrm>
            <a:off x="838199" y="3299809"/>
            <a:ext cx="2929007" cy="369332"/>
          </a:xfrm>
          <a:prstGeom prst="rect">
            <a:avLst/>
          </a:prstGeom>
        </p:spPr>
        <p:txBody>
          <a:bodyPr wrap="none">
            <a:spAutoFit/>
          </a:bodyPr>
          <a:lstStyle/>
          <a:p>
            <a:r>
              <a:rPr lang="lt-LT" dirty="0">
                <a:latin typeface="Arial" panose="020B0604020202020204" pitchFamily="34" charset="0"/>
                <a:ea typeface="Arial Unicode MS"/>
              </a:rPr>
              <a:t>Patvirtinimas pašalinamas.</a:t>
            </a:r>
            <a:endParaRPr lang="lt-LT" dirty="0"/>
          </a:p>
        </p:txBody>
      </p:sp>
      <p:sp>
        <p:nvSpPr>
          <p:cNvPr id="10" name="Stačiakampis 9">
            <a:extLst>
              <a:ext uri="{FF2B5EF4-FFF2-40B4-BE49-F238E27FC236}">
                <a16:creationId xmlns:a16="http://schemas.microsoft.com/office/drawing/2014/main" id="{28BACEE0-2EE9-4C29-8ABE-81D4A0D5F52E}"/>
              </a:ext>
            </a:extLst>
          </p:cNvPr>
          <p:cNvSpPr/>
          <p:nvPr/>
        </p:nvSpPr>
        <p:spPr>
          <a:xfrm>
            <a:off x="838199" y="3805239"/>
            <a:ext cx="5257801" cy="923330"/>
          </a:xfrm>
          <a:prstGeom prst="rect">
            <a:avLst/>
          </a:prstGeom>
        </p:spPr>
        <p:txBody>
          <a:bodyPr wrap="square">
            <a:spAutoFit/>
          </a:bodyPr>
          <a:lstStyle/>
          <a:p>
            <a:r>
              <a:rPr lang="lt-LT" dirty="0">
                <a:latin typeface="Arial" panose="020B0604020202020204" pitchFamily="34" charset="0"/>
                <a:ea typeface="Arial Unicode MS"/>
              </a:rPr>
              <a:t>Jeigu dokumento būsena yra „Pateiktas“, „Atmestas“ ar „Priimtas“ patvirtinimo  peržiūros formoje mygtuko </a:t>
            </a:r>
            <a:r>
              <a:rPr lang="lt-LT" b="1" dirty="0">
                <a:latin typeface="Arial" panose="020B0604020202020204" pitchFamily="34" charset="0"/>
                <a:ea typeface="Arial Unicode MS"/>
              </a:rPr>
              <a:t>[Šalinti]</a:t>
            </a:r>
            <a:r>
              <a:rPr lang="lt-LT" dirty="0">
                <a:latin typeface="Arial" panose="020B0604020202020204" pitchFamily="34" charset="0"/>
                <a:ea typeface="Arial Unicode MS"/>
              </a:rPr>
              <a:t> nelieka. </a:t>
            </a:r>
            <a:endParaRPr lang="lt-LT" dirty="0"/>
          </a:p>
        </p:txBody>
      </p:sp>
      <p:sp>
        <p:nvSpPr>
          <p:cNvPr id="11" name="Stačiakampis 10">
            <a:extLst>
              <a:ext uri="{FF2B5EF4-FFF2-40B4-BE49-F238E27FC236}">
                <a16:creationId xmlns:a16="http://schemas.microsoft.com/office/drawing/2014/main" id="{779C39AC-F793-4B0B-80F6-880466312952}"/>
              </a:ext>
            </a:extLst>
          </p:cNvPr>
          <p:cNvSpPr/>
          <p:nvPr/>
        </p:nvSpPr>
        <p:spPr>
          <a:xfrm>
            <a:off x="7522313" y="4423144"/>
            <a:ext cx="919938" cy="485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Kalbos debesėlis: stačiakampis 11">
            <a:extLst>
              <a:ext uri="{FF2B5EF4-FFF2-40B4-BE49-F238E27FC236}">
                <a16:creationId xmlns:a16="http://schemas.microsoft.com/office/drawing/2014/main" id="{7BA4D7B5-F913-4CD9-A824-8209312D9EF6}"/>
              </a:ext>
            </a:extLst>
          </p:cNvPr>
          <p:cNvSpPr/>
          <p:nvPr/>
        </p:nvSpPr>
        <p:spPr>
          <a:xfrm>
            <a:off x="6551206" y="5187785"/>
            <a:ext cx="1330842" cy="467832"/>
          </a:xfrm>
          <a:prstGeom prst="wedgeRectCallout">
            <a:avLst>
              <a:gd name="adj1" fmla="val 37556"/>
              <a:gd name="adj2" fmla="val -12898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Pašalinti</a:t>
            </a:r>
          </a:p>
        </p:txBody>
      </p:sp>
    </p:spTree>
    <p:extLst>
      <p:ext uri="{BB962C8B-B14F-4D97-AF65-F5344CB8AC3E}">
        <p14:creationId xmlns:p14="http://schemas.microsoft.com/office/powerpoint/2010/main" val="2675671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3D1875A-2EEA-4329-873E-4F2AF69893DA}"/>
              </a:ext>
            </a:extLst>
          </p:cNvPr>
          <p:cNvSpPr>
            <a:spLocks noGrp="1"/>
          </p:cNvSpPr>
          <p:nvPr>
            <p:ph type="title"/>
          </p:nvPr>
        </p:nvSpPr>
        <p:spPr/>
        <p:txBody>
          <a:bodyPr/>
          <a:lstStyle/>
          <a:p>
            <a:r>
              <a:rPr lang="lt-LT" dirty="0"/>
              <a:t>Užstato administratoriaus licencijos peržiūra</a:t>
            </a:r>
          </a:p>
        </p:txBody>
      </p:sp>
      <p:pic>
        <p:nvPicPr>
          <p:cNvPr id="5" name="Turinio vietos rezervavimo ženklas 4">
            <a:extLst>
              <a:ext uri="{FF2B5EF4-FFF2-40B4-BE49-F238E27FC236}">
                <a16:creationId xmlns:a16="http://schemas.microsoft.com/office/drawing/2014/main" id="{5E0F4E94-1942-4B35-B79E-836ADEC400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749107"/>
            <a:ext cx="10515600" cy="2504373"/>
          </a:xfrm>
        </p:spPr>
      </p:pic>
      <p:sp>
        <p:nvSpPr>
          <p:cNvPr id="6" name="Stačiakampis 5">
            <a:extLst>
              <a:ext uri="{FF2B5EF4-FFF2-40B4-BE49-F238E27FC236}">
                <a16:creationId xmlns:a16="http://schemas.microsoft.com/office/drawing/2014/main" id="{B5046A4F-3D15-43CA-82FC-7ACC2CC4860B}"/>
              </a:ext>
            </a:extLst>
          </p:cNvPr>
          <p:cNvSpPr/>
          <p:nvPr/>
        </p:nvSpPr>
        <p:spPr>
          <a:xfrm>
            <a:off x="964018" y="5292546"/>
            <a:ext cx="10515600" cy="1200329"/>
          </a:xfrm>
          <a:prstGeom prst="rect">
            <a:avLst/>
          </a:prstGeom>
        </p:spPr>
        <p:txBody>
          <a:bodyPr wrap="square">
            <a:spAutoFit/>
          </a:bodyPr>
          <a:lstStyle/>
          <a:p>
            <a:r>
              <a:rPr lang="lt-LT" b="1" dirty="0">
                <a:latin typeface="Arial" panose="020B0604020202020204" pitchFamily="34" charset="0"/>
                <a:ea typeface="Arial Unicode MS"/>
              </a:rPr>
              <a:t>PASTABA</a:t>
            </a:r>
            <a:r>
              <a:rPr lang="lt-LT" dirty="0">
                <a:latin typeface="Arial" panose="020B0604020202020204" pitchFamily="34" charset="0"/>
                <a:ea typeface="Arial Unicode MS"/>
              </a:rPr>
              <a:t>. Nors užstato administratoriui  vadovaujantis teisės aktų nuostatomis licencija neišduodama, tačiau GPAIS atsižvelgiant į užstato administratoriaus ir GI organizacijos dalies procesų vienodumą, teisė vykdyti užstato už vienkartines pakuotes sistemos administratoriaus veiklą priskirta licencijų klasifikatoriui.</a:t>
            </a:r>
            <a:endParaRPr lang="lt-LT" dirty="0"/>
          </a:p>
        </p:txBody>
      </p:sp>
      <p:sp>
        <p:nvSpPr>
          <p:cNvPr id="7" name="Stačiakampis 6">
            <a:extLst>
              <a:ext uri="{FF2B5EF4-FFF2-40B4-BE49-F238E27FC236}">
                <a16:creationId xmlns:a16="http://schemas.microsoft.com/office/drawing/2014/main" id="{073D57F3-13C8-40F9-B78F-098A3511371E}"/>
              </a:ext>
            </a:extLst>
          </p:cNvPr>
          <p:cNvSpPr/>
          <p:nvPr/>
        </p:nvSpPr>
        <p:spPr>
          <a:xfrm>
            <a:off x="3274828" y="2710041"/>
            <a:ext cx="723014" cy="470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a:extLst>
              <a:ext uri="{FF2B5EF4-FFF2-40B4-BE49-F238E27FC236}">
                <a16:creationId xmlns:a16="http://schemas.microsoft.com/office/drawing/2014/main" id="{E9B749DC-0AA2-4881-8F7B-90977837D5F8}"/>
              </a:ext>
            </a:extLst>
          </p:cNvPr>
          <p:cNvSpPr/>
          <p:nvPr/>
        </p:nvSpPr>
        <p:spPr>
          <a:xfrm>
            <a:off x="10515603" y="4166434"/>
            <a:ext cx="520994" cy="5847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F95ADB7E-8C5E-48B1-B15B-4E2B613DD29D}"/>
              </a:ext>
            </a:extLst>
          </p:cNvPr>
          <p:cNvSpPr/>
          <p:nvPr/>
        </p:nvSpPr>
        <p:spPr>
          <a:xfrm>
            <a:off x="9824484" y="3197759"/>
            <a:ext cx="1818168" cy="663020"/>
          </a:xfrm>
          <a:prstGeom prst="wedgeRectCallout">
            <a:avLst>
              <a:gd name="adj1" fmla="val 3471"/>
              <a:gd name="adj2" fmla="val 12948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Peržiūrėti</a:t>
            </a:r>
          </a:p>
        </p:txBody>
      </p:sp>
      <p:sp>
        <p:nvSpPr>
          <p:cNvPr id="10" name="Stačiakampis 9">
            <a:extLst>
              <a:ext uri="{FF2B5EF4-FFF2-40B4-BE49-F238E27FC236}">
                <a16:creationId xmlns:a16="http://schemas.microsoft.com/office/drawing/2014/main" id="{5C128EB4-F4C8-41D3-A002-DDA1AD9C81E3}"/>
              </a:ext>
            </a:extLst>
          </p:cNvPr>
          <p:cNvSpPr/>
          <p:nvPr/>
        </p:nvSpPr>
        <p:spPr>
          <a:xfrm>
            <a:off x="1155402" y="3942378"/>
            <a:ext cx="9253871" cy="3391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2313056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90F459D-74AF-4BCE-B91C-E0948953378C}"/>
              </a:ext>
            </a:extLst>
          </p:cNvPr>
          <p:cNvSpPr>
            <a:spLocks noGrp="1"/>
          </p:cNvSpPr>
          <p:nvPr>
            <p:ph type="title"/>
          </p:nvPr>
        </p:nvSpPr>
        <p:spPr/>
        <p:txBody>
          <a:bodyPr/>
          <a:lstStyle/>
          <a:p>
            <a:r>
              <a:rPr lang="lt-LT" dirty="0"/>
              <a:t>Patvirtinimo pateikimas</a:t>
            </a:r>
          </a:p>
        </p:txBody>
      </p:sp>
      <p:pic>
        <p:nvPicPr>
          <p:cNvPr id="5" name="Turinio vietos rezervavimo ženklas 4">
            <a:extLst>
              <a:ext uri="{FF2B5EF4-FFF2-40B4-BE49-F238E27FC236}">
                <a16:creationId xmlns:a16="http://schemas.microsoft.com/office/drawing/2014/main" id="{4FD5A555-F5C9-4C01-8642-14BCD9BB39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5576" y="2392325"/>
            <a:ext cx="8982086" cy="4273735"/>
          </a:xfrm>
        </p:spPr>
      </p:pic>
      <p:sp>
        <p:nvSpPr>
          <p:cNvPr id="6" name="Stačiakampis 5">
            <a:extLst>
              <a:ext uri="{FF2B5EF4-FFF2-40B4-BE49-F238E27FC236}">
                <a16:creationId xmlns:a16="http://schemas.microsoft.com/office/drawing/2014/main" id="{1AF4C5C1-FD1E-49E8-A7EA-9C9740544237}"/>
              </a:ext>
            </a:extLst>
          </p:cNvPr>
          <p:cNvSpPr/>
          <p:nvPr/>
        </p:nvSpPr>
        <p:spPr>
          <a:xfrm>
            <a:off x="11353800" y="2402957"/>
            <a:ext cx="643862" cy="485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6">
            <a:extLst>
              <a:ext uri="{FF2B5EF4-FFF2-40B4-BE49-F238E27FC236}">
                <a16:creationId xmlns:a16="http://schemas.microsoft.com/office/drawing/2014/main" id="{B01AD822-FE90-49D1-93A7-5957257B26A3}"/>
              </a:ext>
            </a:extLst>
          </p:cNvPr>
          <p:cNvSpPr/>
          <p:nvPr/>
        </p:nvSpPr>
        <p:spPr>
          <a:xfrm>
            <a:off x="10390742" y="3132434"/>
            <a:ext cx="1330842" cy="467832"/>
          </a:xfrm>
          <a:prstGeom prst="wedgeRectCallout">
            <a:avLst>
              <a:gd name="adj1" fmla="val 37556"/>
              <a:gd name="adj2" fmla="val -12898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Teikti</a:t>
            </a:r>
          </a:p>
        </p:txBody>
      </p:sp>
      <p:sp>
        <p:nvSpPr>
          <p:cNvPr id="8" name="Stačiakampis 7">
            <a:extLst>
              <a:ext uri="{FF2B5EF4-FFF2-40B4-BE49-F238E27FC236}">
                <a16:creationId xmlns:a16="http://schemas.microsoft.com/office/drawing/2014/main" id="{ACD0F82B-330F-4924-A510-AEFF19D5D739}"/>
              </a:ext>
            </a:extLst>
          </p:cNvPr>
          <p:cNvSpPr/>
          <p:nvPr/>
        </p:nvSpPr>
        <p:spPr>
          <a:xfrm>
            <a:off x="838200" y="1579842"/>
            <a:ext cx="11159462" cy="646331"/>
          </a:xfrm>
          <a:prstGeom prst="rect">
            <a:avLst/>
          </a:prstGeom>
        </p:spPr>
        <p:txBody>
          <a:bodyPr wrap="square">
            <a:spAutoFit/>
          </a:bodyPr>
          <a:lstStyle/>
          <a:p>
            <a:r>
              <a:rPr lang="lt-LT" dirty="0">
                <a:latin typeface="Arial" panose="020B0604020202020204" pitchFamily="34" charset="0"/>
                <a:ea typeface="Arial Unicode MS"/>
              </a:rPr>
              <a:t>Dokumento peržiūros formoje paspauskite mygtuką </a:t>
            </a:r>
            <a:r>
              <a:rPr lang="lt-LT" b="1" dirty="0">
                <a:latin typeface="Arial" panose="020B0604020202020204" pitchFamily="34" charset="0"/>
                <a:ea typeface="Arial Unicode MS"/>
              </a:rPr>
              <a:t>[Teikti</a:t>
            </a:r>
            <a:r>
              <a:rPr lang="lt-LT" dirty="0">
                <a:latin typeface="Arial" panose="020B0604020202020204" pitchFamily="34" charset="0"/>
                <a:ea typeface="Arial Unicode MS"/>
              </a:rPr>
              <a:t>]. </a:t>
            </a:r>
            <a:r>
              <a:rPr lang="lt-LT" b="1" dirty="0">
                <a:latin typeface="Arial" panose="020B0604020202020204" pitchFamily="34" charset="0"/>
                <a:ea typeface="Arial Unicode MS"/>
              </a:rPr>
              <a:t>PASTABA. Patvirtinimą galima teikti tik tokiu atveju, kai dokumento būsena „Išsaugotas“</a:t>
            </a:r>
            <a:endParaRPr lang="lt-LT" dirty="0"/>
          </a:p>
        </p:txBody>
      </p:sp>
    </p:spTree>
    <p:extLst>
      <p:ext uri="{BB962C8B-B14F-4D97-AF65-F5344CB8AC3E}">
        <p14:creationId xmlns:p14="http://schemas.microsoft.com/office/powerpoint/2010/main" val="54135685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FA8039D-55BC-4E22-BA69-8B9809EAEFF1}"/>
              </a:ext>
            </a:extLst>
          </p:cNvPr>
          <p:cNvSpPr>
            <a:spLocks noGrp="1"/>
          </p:cNvSpPr>
          <p:nvPr>
            <p:ph type="title"/>
          </p:nvPr>
        </p:nvSpPr>
        <p:spPr/>
        <p:txBody>
          <a:bodyPr/>
          <a:lstStyle/>
          <a:p>
            <a:r>
              <a:rPr lang="lt-LT" dirty="0"/>
              <a:t>Patvirtinimo pateikimas</a:t>
            </a:r>
          </a:p>
        </p:txBody>
      </p:sp>
      <p:pic>
        <p:nvPicPr>
          <p:cNvPr id="5" name="Turinio vietos rezervavimo ženklas 4">
            <a:extLst>
              <a:ext uri="{FF2B5EF4-FFF2-40B4-BE49-F238E27FC236}">
                <a16:creationId xmlns:a16="http://schemas.microsoft.com/office/drawing/2014/main" id="{4BE8F4CC-7255-4A5D-9E11-2D9BB07018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1170" y="3264989"/>
            <a:ext cx="5105400" cy="1600200"/>
          </a:xfrm>
        </p:spPr>
      </p:pic>
      <p:sp>
        <p:nvSpPr>
          <p:cNvPr id="6" name="Stačiakampis 5">
            <a:extLst>
              <a:ext uri="{FF2B5EF4-FFF2-40B4-BE49-F238E27FC236}">
                <a16:creationId xmlns:a16="http://schemas.microsoft.com/office/drawing/2014/main" id="{0478C18D-F346-4E63-89E3-8B2EDB4F2FD7}"/>
              </a:ext>
            </a:extLst>
          </p:cNvPr>
          <p:cNvSpPr/>
          <p:nvPr/>
        </p:nvSpPr>
        <p:spPr>
          <a:xfrm>
            <a:off x="7555314" y="4315448"/>
            <a:ext cx="919938" cy="485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6">
            <a:extLst>
              <a:ext uri="{FF2B5EF4-FFF2-40B4-BE49-F238E27FC236}">
                <a16:creationId xmlns:a16="http://schemas.microsoft.com/office/drawing/2014/main" id="{DFF69295-62D9-4858-A030-239393D3C581}"/>
              </a:ext>
            </a:extLst>
          </p:cNvPr>
          <p:cNvSpPr/>
          <p:nvPr/>
        </p:nvSpPr>
        <p:spPr>
          <a:xfrm>
            <a:off x="6584207" y="5080089"/>
            <a:ext cx="1330842" cy="467832"/>
          </a:xfrm>
          <a:prstGeom prst="wedgeRectCallout">
            <a:avLst>
              <a:gd name="adj1" fmla="val 37556"/>
              <a:gd name="adj2" fmla="val -12898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Teikti</a:t>
            </a:r>
          </a:p>
        </p:txBody>
      </p:sp>
      <p:sp>
        <p:nvSpPr>
          <p:cNvPr id="8" name="Stačiakampis 7">
            <a:extLst>
              <a:ext uri="{FF2B5EF4-FFF2-40B4-BE49-F238E27FC236}">
                <a16:creationId xmlns:a16="http://schemas.microsoft.com/office/drawing/2014/main" id="{50B14E43-D210-454A-8814-23475D509517}"/>
              </a:ext>
            </a:extLst>
          </p:cNvPr>
          <p:cNvSpPr/>
          <p:nvPr/>
        </p:nvSpPr>
        <p:spPr>
          <a:xfrm>
            <a:off x="838199" y="1508342"/>
            <a:ext cx="7076849" cy="369332"/>
          </a:xfrm>
          <a:prstGeom prst="rect">
            <a:avLst/>
          </a:prstGeom>
        </p:spPr>
        <p:txBody>
          <a:bodyPr wrap="square">
            <a:spAutoFit/>
          </a:bodyPr>
          <a:lstStyle/>
          <a:p>
            <a:r>
              <a:rPr lang="lt-LT" dirty="0">
                <a:latin typeface="Arial" panose="020B0604020202020204" pitchFamily="34" charset="0"/>
                <a:ea typeface="Arial Unicode MS"/>
              </a:rPr>
              <a:t>Atidaromas patvirtinimo dokumento pateikimo patvirtinimo langas.</a:t>
            </a:r>
            <a:endParaRPr lang="lt-LT" dirty="0"/>
          </a:p>
        </p:txBody>
      </p:sp>
      <p:sp>
        <p:nvSpPr>
          <p:cNvPr id="9" name="Stačiakampis 8">
            <a:extLst>
              <a:ext uri="{FF2B5EF4-FFF2-40B4-BE49-F238E27FC236}">
                <a16:creationId xmlns:a16="http://schemas.microsoft.com/office/drawing/2014/main" id="{F64A64E4-4F75-48DF-A05D-77B436C57D3D}"/>
              </a:ext>
            </a:extLst>
          </p:cNvPr>
          <p:cNvSpPr/>
          <p:nvPr/>
        </p:nvSpPr>
        <p:spPr>
          <a:xfrm>
            <a:off x="838198" y="2016173"/>
            <a:ext cx="10968371" cy="646331"/>
          </a:xfrm>
          <a:prstGeom prst="rect">
            <a:avLst/>
          </a:prstGeom>
        </p:spPr>
        <p:txBody>
          <a:bodyPr wrap="square">
            <a:spAutoFit/>
          </a:bodyPr>
          <a:lstStyle/>
          <a:p>
            <a:r>
              <a:rPr lang="lt-LT" dirty="0">
                <a:latin typeface="Arial" panose="020B0604020202020204" pitchFamily="34" charset="0"/>
                <a:ea typeface="Arial Unicode MS"/>
              </a:rPr>
              <a:t>GPAIS pateikia klausimą „Ar tikrai norite pateikti patvirtinimą numeris {nurodytas konkretaus patvirtinimo dokumento numeris}?“.</a:t>
            </a:r>
            <a:endParaRPr lang="lt-LT" dirty="0"/>
          </a:p>
        </p:txBody>
      </p:sp>
      <p:sp>
        <p:nvSpPr>
          <p:cNvPr id="10" name="Stačiakampis 9">
            <a:extLst>
              <a:ext uri="{FF2B5EF4-FFF2-40B4-BE49-F238E27FC236}">
                <a16:creationId xmlns:a16="http://schemas.microsoft.com/office/drawing/2014/main" id="{F4781C15-48B3-4A7B-8F87-D68D75B905DA}"/>
              </a:ext>
            </a:extLst>
          </p:cNvPr>
          <p:cNvSpPr/>
          <p:nvPr/>
        </p:nvSpPr>
        <p:spPr>
          <a:xfrm>
            <a:off x="821364" y="2987989"/>
            <a:ext cx="3245312" cy="369332"/>
          </a:xfrm>
          <a:prstGeom prst="rect">
            <a:avLst/>
          </a:prstGeom>
        </p:spPr>
        <p:txBody>
          <a:bodyPr wrap="none">
            <a:spAutoFit/>
          </a:bodyPr>
          <a:lstStyle/>
          <a:p>
            <a:r>
              <a:rPr lang="lt-LT" dirty="0">
                <a:latin typeface="Arial" panose="020B0604020202020204" pitchFamily="34" charset="0"/>
                <a:ea typeface="Arial Unicode MS"/>
              </a:rPr>
              <a:t>Paspauskite mygtuką </a:t>
            </a:r>
            <a:r>
              <a:rPr lang="lt-LT" b="1" dirty="0">
                <a:latin typeface="Arial" panose="020B0604020202020204" pitchFamily="34" charset="0"/>
                <a:ea typeface="Arial Unicode MS"/>
              </a:rPr>
              <a:t>[Teikti]</a:t>
            </a:r>
            <a:r>
              <a:rPr lang="lt-LT" dirty="0">
                <a:latin typeface="Arial" panose="020B0604020202020204" pitchFamily="34" charset="0"/>
                <a:ea typeface="Arial Unicode MS"/>
              </a:rPr>
              <a:t>.</a:t>
            </a:r>
            <a:endParaRPr lang="lt-LT" dirty="0"/>
          </a:p>
        </p:txBody>
      </p:sp>
      <p:sp>
        <p:nvSpPr>
          <p:cNvPr id="11" name="Stačiakampis 10">
            <a:extLst>
              <a:ext uri="{FF2B5EF4-FFF2-40B4-BE49-F238E27FC236}">
                <a16:creationId xmlns:a16="http://schemas.microsoft.com/office/drawing/2014/main" id="{E8B8DA04-939D-4C26-B379-D2FA316B92C4}"/>
              </a:ext>
            </a:extLst>
          </p:cNvPr>
          <p:cNvSpPr/>
          <p:nvPr/>
        </p:nvSpPr>
        <p:spPr>
          <a:xfrm>
            <a:off x="821364" y="3620909"/>
            <a:ext cx="5274636" cy="646331"/>
          </a:xfrm>
          <a:prstGeom prst="rect">
            <a:avLst/>
          </a:prstGeom>
        </p:spPr>
        <p:txBody>
          <a:bodyPr wrap="square">
            <a:spAutoFit/>
          </a:bodyPr>
          <a:lstStyle/>
          <a:p>
            <a:r>
              <a:rPr lang="lt-LT" dirty="0">
                <a:latin typeface="Arial" panose="020B0604020202020204" pitchFamily="34" charset="0"/>
                <a:ea typeface="Arial Unicode MS"/>
              </a:rPr>
              <a:t>Patvirtinimo būsena bus pakeista iš „Išsaugotas“ į „Pateiktas“.</a:t>
            </a:r>
            <a:endParaRPr lang="lt-LT" dirty="0"/>
          </a:p>
        </p:txBody>
      </p:sp>
    </p:spTree>
    <p:extLst>
      <p:ext uri="{BB962C8B-B14F-4D97-AF65-F5344CB8AC3E}">
        <p14:creationId xmlns:p14="http://schemas.microsoft.com/office/powerpoint/2010/main" val="96133013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96FBC27-8ADA-49F7-B888-2FF374FD07F2}"/>
              </a:ext>
            </a:extLst>
          </p:cNvPr>
          <p:cNvSpPr>
            <a:spLocks noGrp="1"/>
          </p:cNvSpPr>
          <p:nvPr>
            <p:ph type="title"/>
          </p:nvPr>
        </p:nvSpPr>
        <p:spPr/>
        <p:txBody>
          <a:bodyPr/>
          <a:lstStyle/>
          <a:p>
            <a:r>
              <a:rPr lang="lt-LT" dirty="0"/>
              <a:t>Patvirtinimo pateikimas</a:t>
            </a:r>
          </a:p>
        </p:txBody>
      </p:sp>
      <p:sp>
        <p:nvSpPr>
          <p:cNvPr id="4" name="Stačiakampis 3">
            <a:extLst>
              <a:ext uri="{FF2B5EF4-FFF2-40B4-BE49-F238E27FC236}">
                <a16:creationId xmlns:a16="http://schemas.microsoft.com/office/drawing/2014/main" id="{CE61860B-0770-40AF-B49B-A0AD1447E864}"/>
              </a:ext>
            </a:extLst>
          </p:cNvPr>
          <p:cNvSpPr/>
          <p:nvPr/>
        </p:nvSpPr>
        <p:spPr>
          <a:xfrm>
            <a:off x="838200" y="1521584"/>
            <a:ext cx="8837428" cy="369332"/>
          </a:xfrm>
          <a:prstGeom prst="rect">
            <a:avLst/>
          </a:prstGeom>
        </p:spPr>
        <p:txBody>
          <a:bodyPr wrap="square">
            <a:spAutoFit/>
          </a:bodyPr>
          <a:lstStyle/>
          <a:p>
            <a:r>
              <a:rPr lang="lt-LT" dirty="0">
                <a:latin typeface="Arial" panose="020B0604020202020204" pitchFamily="34" charset="0"/>
                <a:ea typeface="Arial Unicode MS"/>
              </a:rPr>
              <a:t>Kai pateiksite patvirtinimą, jo gavėjas gaus el. pranešimą, kuriame bus nurodyta:</a:t>
            </a:r>
            <a:endParaRPr lang="lt-LT" dirty="0"/>
          </a:p>
        </p:txBody>
      </p:sp>
      <p:sp>
        <p:nvSpPr>
          <p:cNvPr id="5" name="Stačiakampis 4">
            <a:extLst>
              <a:ext uri="{FF2B5EF4-FFF2-40B4-BE49-F238E27FC236}">
                <a16:creationId xmlns:a16="http://schemas.microsoft.com/office/drawing/2014/main" id="{9FC89752-A0CD-4061-8011-333E8F2BFA09}"/>
              </a:ext>
            </a:extLst>
          </p:cNvPr>
          <p:cNvSpPr/>
          <p:nvPr/>
        </p:nvSpPr>
        <p:spPr>
          <a:xfrm>
            <a:off x="838199" y="2053211"/>
            <a:ext cx="7253177" cy="369332"/>
          </a:xfrm>
          <a:prstGeom prst="rect">
            <a:avLst/>
          </a:prstGeom>
        </p:spPr>
        <p:txBody>
          <a:bodyPr wrap="square">
            <a:spAutoFit/>
          </a:bodyPr>
          <a:lstStyle/>
          <a:p>
            <a:r>
              <a:rPr lang="lt-LT" dirty="0">
                <a:latin typeface="Arial" panose="020B0604020202020204" pitchFamily="34" charset="0"/>
                <a:ea typeface="Arial Unicode MS"/>
              </a:rPr>
              <a:t>„Informuojame, kad jums patvirtinti pateiktas {Dokumento tipas}:</a:t>
            </a:r>
            <a:endParaRPr lang="lt-LT" dirty="0"/>
          </a:p>
        </p:txBody>
      </p:sp>
      <p:sp>
        <p:nvSpPr>
          <p:cNvPr id="6" name="Stačiakampis 5">
            <a:extLst>
              <a:ext uri="{FF2B5EF4-FFF2-40B4-BE49-F238E27FC236}">
                <a16:creationId xmlns:a16="http://schemas.microsoft.com/office/drawing/2014/main" id="{2DC16236-FA9F-491D-8A3B-8E05941861BC}"/>
              </a:ext>
            </a:extLst>
          </p:cNvPr>
          <p:cNvSpPr/>
          <p:nvPr/>
        </p:nvSpPr>
        <p:spPr>
          <a:xfrm>
            <a:off x="838199" y="2400172"/>
            <a:ext cx="4031938" cy="369332"/>
          </a:xfrm>
          <a:prstGeom prst="rect">
            <a:avLst/>
          </a:prstGeom>
        </p:spPr>
        <p:txBody>
          <a:bodyPr wrap="none">
            <a:spAutoFit/>
          </a:bodyPr>
          <a:lstStyle/>
          <a:p>
            <a:r>
              <a:rPr lang="lt-LT" dirty="0">
                <a:latin typeface="Arial" panose="020B0604020202020204" pitchFamily="34" charset="0"/>
                <a:ea typeface="Arial Unicode MS"/>
              </a:rPr>
              <a:t>dokumento Nr. {Dokumento numeris};</a:t>
            </a:r>
            <a:endParaRPr lang="lt-LT" dirty="0"/>
          </a:p>
        </p:txBody>
      </p:sp>
      <p:sp>
        <p:nvSpPr>
          <p:cNvPr id="7" name="Stačiakampis 6">
            <a:extLst>
              <a:ext uri="{FF2B5EF4-FFF2-40B4-BE49-F238E27FC236}">
                <a16:creationId xmlns:a16="http://schemas.microsoft.com/office/drawing/2014/main" id="{8EEF7353-9160-4EA2-A699-2E75EC06C62D}"/>
              </a:ext>
            </a:extLst>
          </p:cNvPr>
          <p:cNvSpPr/>
          <p:nvPr/>
        </p:nvSpPr>
        <p:spPr>
          <a:xfrm>
            <a:off x="838199" y="2747133"/>
            <a:ext cx="5981125" cy="369332"/>
          </a:xfrm>
          <a:prstGeom prst="rect">
            <a:avLst/>
          </a:prstGeom>
        </p:spPr>
        <p:txBody>
          <a:bodyPr wrap="none">
            <a:spAutoFit/>
          </a:bodyPr>
          <a:lstStyle/>
          <a:p>
            <a:r>
              <a:rPr lang="lt-LT" dirty="0">
                <a:latin typeface="Arial" panose="020B0604020202020204" pitchFamily="34" charset="0"/>
                <a:ea typeface="Arial Unicode MS"/>
              </a:rPr>
              <a:t>dokumento siuntėjas {Dokumento siuntėjo pavadinimas};</a:t>
            </a:r>
            <a:endParaRPr lang="lt-LT" dirty="0"/>
          </a:p>
        </p:txBody>
      </p:sp>
      <p:sp>
        <p:nvSpPr>
          <p:cNvPr id="9" name="Stačiakampis 8">
            <a:extLst>
              <a:ext uri="{FF2B5EF4-FFF2-40B4-BE49-F238E27FC236}">
                <a16:creationId xmlns:a16="http://schemas.microsoft.com/office/drawing/2014/main" id="{BE4A30BC-17DC-42D4-898E-86119382B634}"/>
              </a:ext>
            </a:extLst>
          </p:cNvPr>
          <p:cNvSpPr/>
          <p:nvPr/>
        </p:nvSpPr>
        <p:spPr>
          <a:xfrm>
            <a:off x="838199" y="3116465"/>
            <a:ext cx="5686172" cy="369332"/>
          </a:xfrm>
          <a:prstGeom prst="rect">
            <a:avLst/>
          </a:prstGeom>
        </p:spPr>
        <p:txBody>
          <a:bodyPr wrap="none">
            <a:spAutoFit/>
          </a:bodyPr>
          <a:lstStyle/>
          <a:p>
            <a:r>
              <a:rPr lang="lt-LT" dirty="0">
                <a:latin typeface="Arial" panose="020B0604020202020204" pitchFamily="34" charset="0"/>
                <a:ea typeface="Arial Unicode MS"/>
              </a:rPr>
              <a:t>dokumento gavėjas {Dokumento gavėjo pavadinimas}</a:t>
            </a:r>
            <a:endParaRPr lang="lt-LT" dirty="0"/>
          </a:p>
        </p:txBody>
      </p:sp>
      <p:sp>
        <p:nvSpPr>
          <p:cNvPr id="10" name="Stačiakampis 9">
            <a:extLst>
              <a:ext uri="{FF2B5EF4-FFF2-40B4-BE49-F238E27FC236}">
                <a16:creationId xmlns:a16="http://schemas.microsoft.com/office/drawing/2014/main" id="{3417D5ED-63BD-4C89-A929-99132FA26128}"/>
              </a:ext>
            </a:extLst>
          </p:cNvPr>
          <p:cNvSpPr/>
          <p:nvPr/>
        </p:nvSpPr>
        <p:spPr>
          <a:xfrm>
            <a:off x="838198" y="3509592"/>
            <a:ext cx="10889513" cy="369332"/>
          </a:xfrm>
          <a:prstGeom prst="rect">
            <a:avLst/>
          </a:prstGeom>
        </p:spPr>
        <p:txBody>
          <a:bodyPr wrap="square">
            <a:spAutoFit/>
          </a:bodyPr>
          <a:lstStyle/>
          <a:p>
            <a:r>
              <a:rPr lang="lt-LT" dirty="0">
                <a:latin typeface="Arial" panose="020B0604020202020204" pitchFamily="34" charset="0"/>
                <a:ea typeface="Arial Unicode MS"/>
              </a:rPr>
              <a:t>gaminių/pakuočių srautas {Dokumento gaminių/pakuočių srautas bei papildoma gaminio informacija};</a:t>
            </a:r>
            <a:endParaRPr lang="lt-LT" dirty="0"/>
          </a:p>
        </p:txBody>
      </p:sp>
      <p:sp>
        <p:nvSpPr>
          <p:cNvPr id="11" name="Stačiakampis 10">
            <a:extLst>
              <a:ext uri="{FF2B5EF4-FFF2-40B4-BE49-F238E27FC236}">
                <a16:creationId xmlns:a16="http://schemas.microsoft.com/office/drawing/2014/main" id="{92EFE137-E62B-4396-93BE-F126AC346409}"/>
              </a:ext>
            </a:extLst>
          </p:cNvPr>
          <p:cNvSpPr/>
          <p:nvPr/>
        </p:nvSpPr>
        <p:spPr>
          <a:xfrm>
            <a:off x="827614" y="3902719"/>
            <a:ext cx="5455340" cy="369332"/>
          </a:xfrm>
          <a:prstGeom prst="rect">
            <a:avLst/>
          </a:prstGeom>
        </p:spPr>
        <p:txBody>
          <a:bodyPr wrap="none">
            <a:spAutoFit/>
          </a:bodyPr>
          <a:lstStyle/>
          <a:p>
            <a:r>
              <a:rPr lang="lt-LT" dirty="0">
                <a:latin typeface="Arial" panose="020B0604020202020204" pitchFamily="34" charset="0"/>
                <a:ea typeface="Arial Unicode MS"/>
              </a:rPr>
              <a:t>ataskaitiniai metai {Dokumento ataskaitiniai metai}.“</a:t>
            </a:r>
            <a:endParaRPr lang="lt-LT" dirty="0"/>
          </a:p>
        </p:txBody>
      </p:sp>
      <p:sp>
        <p:nvSpPr>
          <p:cNvPr id="12" name="Stačiakampis 11">
            <a:extLst>
              <a:ext uri="{FF2B5EF4-FFF2-40B4-BE49-F238E27FC236}">
                <a16:creationId xmlns:a16="http://schemas.microsoft.com/office/drawing/2014/main" id="{E91E6155-7D45-4EAD-8CF5-546CE5FE7F33}"/>
              </a:ext>
            </a:extLst>
          </p:cNvPr>
          <p:cNvSpPr/>
          <p:nvPr/>
        </p:nvSpPr>
        <p:spPr>
          <a:xfrm>
            <a:off x="827614" y="4370168"/>
            <a:ext cx="10411000" cy="646331"/>
          </a:xfrm>
          <a:prstGeom prst="rect">
            <a:avLst/>
          </a:prstGeom>
        </p:spPr>
        <p:txBody>
          <a:bodyPr wrap="square">
            <a:spAutoFit/>
          </a:bodyPr>
          <a:lstStyle/>
          <a:p>
            <a:r>
              <a:rPr lang="lt-LT" dirty="0">
                <a:latin typeface="Arial" panose="020B0604020202020204" pitchFamily="34" charset="0"/>
                <a:ea typeface="Arial Unicode MS"/>
              </a:rPr>
              <a:t>Pranešimas siunčiamas dokumento gavėjo profilyje nurodytu el. pašto adresu bei visiems dokumento gavėjo atstovams.</a:t>
            </a:r>
            <a:endParaRPr lang="lt-LT" dirty="0"/>
          </a:p>
        </p:txBody>
      </p:sp>
    </p:spTree>
    <p:extLst>
      <p:ext uri="{BB962C8B-B14F-4D97-AF65-F5344CB8AC3E}">
        <p14:creationId xmlns:p14="http://schemas.microsoft.com/office/powerpoint/2010/main" val="473137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3D1875A-2EEA-4329-873E-4F2AF69893DA}"/>
              </a:ext>
            </a:extLst>
          </p:cNvPr>
          <p:cNvSpPr>
            <a:spLocks noGrp="1"/>
          </p:cNvSpPr>
          <p:nvPr>
            <p:ph type="title"/>
          </p:nvPr>
        </p:nvSpPr>
        <p:spPr/>
        <p:txBody>
          <a:bodyPr/>
          <a:lstStyle/>
          <a:p>
            <a:r>
              <a:rPr lang="lt-LT" dirty="0"/>
              <a:t>Užstato administratoriaus licencijos peržiūra</a:t>
            </a:r>
          </a:p>
        </p:txBody>
      </p:sp>
      <p:pic>
        <p:nvPicPr>
          <p:cNvPr id="11" name="Turinio vietos rezervavimo ženklas 10">
            <a:extLst>
              <a:ext uri="{FF2B5EF4-FFF2-40B4-BE49-F238E27FC236}">
                <a16:creationId xmlns:a16="http://schemas.microsoft.com/office/drawing/2014/main" id="{23B7C541-CF02-48FB-AD10-BE0DEE125D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785923"/>
            <a:ext cx="10515600" cy="2430741"/>
          </a:xfrm>
        </p:spPr>
      </p:pic>
    </p:spTree>
    <p:extLst>
      <p:ext uri="{BB962C8B-B14F-4D97-AF65-F5344CB8AC3E}">
        <p14:creationId xmlns:p14="http://schemas.microsoft.com/office/powerpoint/2010/main" val="1999206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8E63D0F-221F-4E52-A4B0-3A37C85C7619}"/>
              </a:ext>
            </a:extLst>
          </p:cNvPr>
          <p:cNvSpPr>
            <a:spLocks noGrp="1"/>
          </p:cNvSpPr>
          <p:nvPr>
            <p:ph type="title"/>
          </p:nvPr>
        </p:nvSpPr>
        <p:spPr/>
        <p:txBody>
          <a:bodyPr>
            <a:normAutofit fontScale="90000"/>
          </a:bodyPr>
          <a:lstStyle/>
          <a:p>
            <a:r>
              <a:rPr lang="lt-LT" dirty="0"/>
              <a:t>Gamintojų ir importuotojų organizacijų sutarčių su atliekų tvarkytojais duomenų peržiūra</a:t>
            </a:r>
          </a:p>
        </p:txBody>
      </p:sp>
      <p:pic>
        <p:nvPicPr>
          <p:cNvPr id="5" name="Turinio vietos rezervavimo ženklas 4">
            <a:extLst>
              <a:ext uri="{FF2B5EF4-FFF2-40B4-BE49-F238E27FC236}">
                <a16:creationId xmlns:a16="http://schemas.microsoft.com/office/drawing/2014/main" id="{ABC820D2-241F-405D-A40D-5CF95C2967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39482"/>
            <a:ext cx="10515600" cy="3523624"/>
          </a:xfrm>
        </p:spPr>
      </p:pic>
      <p:sp>
        <p:nvSpPr>
          <p:cNvPr id="6" name="Stačiakampis 5">
            <a:extLst>
              <a:ext uri="{FF2B5EF4-FFF2-40B4-BE49-F238E27FC236}">
                <a16:creationId xmlns:a16="http://schemas.microsoft.com/office/drawing/2014/main" id="{466B6B4F-769F-4123-AD71-713050DC6283}"/>
              </a:ext>
            </a:extLst>
          </p:cNvPr>
          <p:cNvSpPr/>
          <p:nvPr/>
        </p:nvSpPr>
        <p:spPr>
          <a:xfrm>
            <a:off x="5550194" y="2239482"/>
            <a:ext cx="1371600" cy="470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1C0E83FC-E94A-4421-9529-50866F27549C}"/>
              </a:ext>
            </a:extLst>
          </p:cNvPr>
          <p:cNvSpPr/>
          <p:nvPr/>
        </p:nvSpPr>
        <p:spPr>
          <a:xfrm>
            <a:off x="10207256" y="3723510"/>
            <a:ext cx="871870" cy="470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Kalbos debesėlis: stačiakampis 7">
            <a:extLst>
              <a:ext uri="{FF2B5EF4-FFF2-40B4-BE49-F238E27FC236}">
                <a16:creationId xmlns:a16="http://schemas.microsoft.com/office/drawing/2014/main" id="{A52AF0F8-D1B9-4A3E-94F2-F60EF9A22509}"/>
              </a:ext>
            </a:extLst>
          </p:cNvPr>
          <p:cNvSpPr/>
          <p:nvPr/>
        </p:nvSpPr>
        <p:spPr>
          <a:xfrm>
            <a:off x="9962708" y="2709985"/>
            <a:ext cx="1818168" cy="663020"/>
          </a:xfrm>
          <a:prstGeom prst="wedgeRectCallout">
            <a:avLst>
              <a:gd name="adj1" fmla="val 3471"/>
              <a:gd name="adj2" fmla="val 12948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Peržiūrėti</a:t>
            </a:r>
          </a:p>
        </p:txBody>
      </p:sp>
      <p:sp>
        <p:nvSpPr>
          <p:cNvPr id="9" name="Stačiakampis 8">
            <a:extLst>
              <a:ext uri="{FF2B5EF4-FFF2-40B4-BE49-F238E27FC236}">
                <a16:creationId xmlns:a16="http://schemas.microsoft.com/office/drawing/2014/main" id="{DE0AADBC-3485-402D-9F3C-72300043E2BB}"/>
              </a:ext>
            </a:extLst>
          </p:cNvPr>
          <p:cNvSpPr/>
          <p:nvPr/>
        </p:nvSpPr>
        <p:spPr>
          <a:xfrm>
            <a:off x="1112874" y="3373005"/>
            <a:ext cx="7680252" cy="470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Stačiakampis 9">
            <a:extLst>
              <a:ext uri="{FF2B5EF4-FFF2-40B4-BE49-F238E27FC236}">
                <a16:creationId xmlns:a16="http://schemas.microsoft.com/office/drawing/2014/main" id="{02C0AAA3-0ED0-47AB-B7A3-F27F3D361958}"/>
              </a:ext>
            </a:extLst>
          </p:cNvPr>
          <p:cNvSpPr/>
          <p:nvPr/>
        </p:nvSpPr>
        <p:spPr>
          <a:xfrm>
            <a:off x="1112874" y="5993654"/>
            <a:ext cx="9094382" cy="369332"/>
          </a:xfrm>
          <a:prstGeom prst="rect">
            <a:avLst/>
          </a:prstGeom>
        </p:spPr>
        <p:txBody>
          <a:bodyPr wrap="square">
            <a:spAutoFit/>
          </a:bodyPr>
          <a:lstStyle/>
          <a:p>
            <a:r>
              <a:rPr lang="lt-LT" dirty="0">
                <a:latin typeface="Arial" panose="020B0604020202020204" pitchFamily="34" charset="0"/>
                <a:ea typeface="Arial Unicode MS"/>
              </a:rPr>
              <a:t>SVARBU. Atliekų tvarkymo sutarčių duomenis į GPAIS suveda atliekų tvarkytojas.</a:t>
            </a:r>
            <a:endParaRPr lang="lt-LT" dirty="0"/>
          </a:p>
        </p:txBody>
      </p:sp>
    </p:spTree>
    <p:extLst>
      <p:ext uri="{BB962C8B-B14F-4D97-AF65-F5344CB8AC3E}">
        <p14:creationId xmlns:p14="http://schemas.microsoft.com/office/powerpoint/2010/main" val="2889122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8E63D0F-221F-4E52-A4B0-3A37C85C7619}"/>
              </a:ext>
            </a:extLst>
          </p:cNvPr>
          <p:cNvSpPr>
            <a:spLocks noGrp="1"/>
          </p:cNvSpPr>
          <p:nvPr>
            <p:ph type="title"/>
          </p:nvPr>
        </p:nvSpPr>
        <p:spPr/>
        <p:txBody>
          <a:bodyPr>
            <a:normAutofit fontScale="90000"/>
          </a:bodyPr>
          <a:lstStyle/>
          <a:p>
            <a:r>
              <a:rPr lang="lt-LT" dirty="0"/>
              <a:t>Gamintojų ir importuotojų organizacijų sutarčių su atliekų tvarkytojais duomenų peržiūra</a:t>
            </a:r>
          </a:p>
        </p:txBody>
      </p:sp>
      <p:pic>
        <p:nvPicPr>
          <p:cNvPr id="7" name="Turinio vietos rezervavimo ženklas 6">
            <a:extLst>
              <a:ext uri="{FF2B5EF4-FFF2-40B4-BE49-F238E27FC236}">
                <a16:creationId xmlns:a16="http://schemas.microsoft.com/office/drawing/2014/main" id="{D20E4FE5-282C-4E88-8E38-BA958FD216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91542"/>
            <a:ext cx="10515600" cy="3019504"/>
          </a:xfrm>
        </p:spPr>
      </p:pic>
    </p:spTree>
    <p:extLst>
      <p:ext uri="{BB962C8B-B14F-4D97-AF65-F5344CB8AC3E}">
        <p14:creationId xmlns:p14="http://schemas.microsoft.com/office/powerpoint/2010/main" val="1207042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3B6B622-FEE6-49B8-9649-6E068C6FAEAF}"/>
              </a:ext>
            </a:extLst>
          </p:cNvPr>
          <p:cNvSpPr>
            <a:spLocks noGrp="1"/>
          </p:cNvSpPr>
          <p:nvPr>
            <p:ph type="title"/>
          </p:nvPr>
        </p:nvSpPr>
        <p:spPr/>
        <p:txBody>
          <a:bodyPr/>
          <a:lstStyle/>
          <a:p>
            <a:r>
              <a:rPr lang="lt-LT" dirty="0"/>
              <a:t>GPAIS elektroninės paslaugos skirtos</a:t>
            </a:r>
          </a:p>
        </p:txBody>
      </p:sp>
      <p:sp>
        <p:nvSpPr>
          <p:cNvPr id="3" name="Turinio vietos rezervavimo ženklas 2">
            <a:extLst>
              <a:ext uri="{FF2B5EF4-FFF2-40B4-BE49-F238E27FC236}">
                <a16:creationId xmlns:a16="http://schemas.microsoft.com/office/drawing/2014/main" id="{17D76C1A-3B44-49FA-B6AD-209489D3E920}"/>
              </a:ext>
            </a:extLst>
          </p:cNvPr>
          <p:cNvSpPr>
            <a:spLocks noGrp="1"/>
          </p:cNvSpPr>
          <p:nvPr>
            <p:ph idx="1"/>
          </p:nvPr>
        </p:nvSpPr>
        <p:spPr/>
        <p:txBody>
          <a:bodyPr>
            <a:normAutofit fontScale="70000" lnSpcReduction="20000"/>
          </a:bodyPr>
          <a:lstStyle/>
          <a:p>
            <a:pPr marL="0" indent="0">
              <a:buNone/>
            </a:pPr>
            <a:r>
              <a:rPr lang="lt-LT" b="1" dirty="0"/>
              <a:t>Gamintojams ir importuotojams:</a:t>
            </a:r>
          </a:p>
          <a:p>
            <a:pPr marL="0" indent="0">
              <a:buNone/>
            </a:pPr>
            <a:r>
              <a:rPr lang="lt-LT" dirty="0"/>
              <a:t>- Gamintojų ir importuotojų sąvadas</a:t>
            </a:r>
          </a:p>
          <a:p>
            <a:pPr marL="0" indent="0">
              <a:buNone/>
            </a:pPr>
            <a:r>
              <a:rPr lang="lt-LT" dirty="0"/>
              <a:t>- Gaminių tiekimo rinkai apskaita (gaminių sąrašas, gaminių tiekimo rinkai apskaitos žurnalai ir suvestinės, metinės ataskaitos)</a:t>
            </a:r>
          </a:p>
          <a:p>
            <a:pPr marL="0" indent="0">
              <a:buNone/>
            </a:pPr>
            <a:r>
              <a:rPr lang="lt-LT" b="1" dirty="0"/>
              <a:t>Pakuočių tiekimo rinkai apskaita (prekinių vienetų sąrašas, pakuočių tiekimo rinkai apskaitos žurnalai ir suvestinės, metinės ataskaitos) Gamintojų ir importuotojų organizacijoms:</a:t>
            </a:r>
          </a:p>
          <a:p>
            <a:pPr marL="0" indent="0">
              <a:buNone/>
            </a:pPr>
            <a:r>
              <a:rPr lang="lt-LT" dirty="0"/>
              <a:t>- Gamintojų ir importuotojų organizacijų licencijavimo procesai</a:t>
            </a:r>
          </a:p>
          <a:p>
            <a:pPr marL="0" indent="0">
              <a:buNone/>
            </a:pPr>
            <a:r>
              <a:rPr lang="lt-LT" dirty="0"/>
              <a:t>- Gamintojų ir importuotojų organizacijos planų derinimo ir ataskaitų teikimo procesai</a:t>
            </a:r>
          </a:p>
          <a:p>
            <a:pPr marL="0" indent="0">
              <a:buNone/>
            </a:pPr>
            <a:r>
              <a:rPr lang="lt-LT" b="1" dirty="0"/>
              <a:t>Gamintojų ir importuotojų organizacijos pavedimų davėjų administravimas Užstato už vienkartines pakuotes sistemos administratoriui:</a:t>
            </a:r>
          </a:p>
          <a:p>
            <a:pPr marL="0" indent="0">
              <a:buNone/>
            </a:pPr>
            <a:r>
              <a:rPr lang="lt-LT" dirty="0"/>
              <a:t>- Užstato administratoriaus ataskaitų teikimas</a:t>
            </a:r>
          </a:p>
          <a:p>
            <a:pPr marL="0" indent="0">
              <a:buNone/>
            </a:pPr>
            <a:r>
              <a:rPr lang="lt-LT" dirty="0"/>
              <a:t>- Vienkartinių </a:t>
            </a:r>
            <a:r>
              <a:rPr lang="lt-LT" dirty="0" err="1"/>
              <a:t>užstatinių</a:t>
            </a:r>
            <a:r>
              <a:rPr lang="lt-LT" dirty="0"/>
              <a:t> pakuočių apskaitos procesas</a:t>
            </a:r>
          </a:p>
          <a:p>
            <a:pPr marL="0" indent="0">
              <a:buNone/>
            </a:pPr>
            <a:r>
              <a:rPr lang="lt-LT" dirty="0"/>
              <a:t>- Vienkartinių </a:t>
            </a:r>
            <a:r>
              <a:rPr lang="lt-LT" dirty="0" err="1"/>
              <a:t>užstatinių</a:t>
            </a:r>
            <a:r>
              <a:rPr lang="lt-LT" dirty="0"/>
              <a:t> pakuočių sąrašo sudarymas</a:t>
            </a:r>
          </a:p>
        </p:txBody>
      </p:sp>
    </p:spTree>
    <p:extLst>
      <p:ext uri="{BB962C8B-B14F-4D97-AF65-F5344CB8AC3E}">
        <p14:creationId xmlns:p14="http://schemas.microsoft.com/office/powerpoint/2010/main" val="4248814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78E2DD6-A353-4EEF-BFC7-674C06E1A575}"/>
              </a:ext>
            </a:extLst>
          </p:cNvPr>
          <p:cNvSpPr>
            <a:spLocks noGrp="1"/>
          </p:cNvSpPr>
          <p:nvPr>
            <p:ph type="title"/>
          </p:nvPr>
        </p:nvSpPr>
        <p:spPr/>
        <p:txBody>
          <a:bodyPr>
            <a:normAutofit fontScale="90000"/>
          </a:bodyPr>
          <a:lstStyle/>
          <a:p>
            <a:r>
              <a:rPr lang="lt-LT" dirty="0"/>
              <a:t>Gamintojų ir importuotojų organizacijos / užstato administratoriaus pavedimo davėjų administravimas</a:t>
            </a:r>
          </a:p>
        </p:txBody>
      </p:sp>
      <p:sp>
        <p:nvSpPr>
          <p:cNvPr id="3" name="Teksto vietos rezervavimo ženklas 2">
            <a:extLst>
              <a:ext uri="{FF2B5EF4-FFF2-40B4-BE49-F238E27FC236}">
                <a16:creationId xmlns:a16="http://schemas.microsoft.com/office/drawing/2014/main" id="{1C1610EA-7210-4E54-B016-1D5DE8FBDD55}"/>
              </a:ext>
            </a:extLst>
          </p:cNvPr>
          <p:cNvSpPr>
            <a:spLocks noGrp="1"/>
          </p:cNvSpPr>
          <p:nvPr>
            <p:ph type="body" idx="1"/>
          </p:nvPr>
        </p:nvSpPr>
        <p:spPr/>
        <p:txBody>
          <a:bodyPr/>
          <a:lstStyle/>
          <a:p>
            <a:endParaRPr lang="lt-LT"/>
          </a:p>
        </p:txBody>
      </p:sp>
    </p:spTree>
    <p:extLst>
      <p:ext uri="{BB962C8B-B14F-4D97-AF65-F5344CB8AC3E}">
        <p14:creationId xmlns:p14="http://schemas.microsoft.com/office/powerpoint/2010/main" val="2786809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049D0A4-F512-406F-BAD0-836C46D232E3}"/>
              </a:ext>
            </a:extLst>
          </p:cNvPr>
          <p:cNvSpPr>
            <a:spLocks noGrp="1"/>
          </p:cNvSpPr>
          <p:nvPr>
            <p:ph type="title"/>
          </p:nvPr>
        </p:nvSpPr>
        <p:spPr/>
        <p:txBody>
          <a:bodyPr>
            <a:normAutofit/>
          </a:bodyPr>
          <a:lstStyle/>
          <a:p>
            <a:r>
              <a:rPr lang="lt-LT" dirty="0"/>
              <a:t>Pavedimų davėjų sąrašo peržiūra</a:t>
            </a:r>
          </a:p>
        </p:txBody>
      </p:sp>
      <p:pic>
        <p:nvPicPr>
          <p:cNvPr id="5" name="Turinio vietos rezervavimo ženklas 4">
            <a:extLst>
              <a:ext uri="{FF2B5EF4-FFF2-40B4-BE49-F238E27FC236}">
                <a16:creationId xmlns:a16="http://schemas.microsoft.com/office/drawing/2014/main" id="{3D938D03-9BA1-408A-A3BD-5721ECDE6A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9681" y="2026505"/>
            <a:ext cx="9027223" cy="4351338"/>
          </a:xfrm>
        </p:spPr>
      </p:pic>
      <p:sp>
        <p:nvSpPr>
          <p:cNvPr id="6" name="Stačiakampis 5">
            <a:extLst>
              <a:ext uri="{FF2B5EF4-FFF2-40B4-BE49-F238E27FC236}">
                <a16:creationId xmlns:a16="http://schemas.microsoft.com/office/drawing/2014/main" id="{44A09FA8-CDCC-4405-98C1-0FDF77E1D739}"/>
              </a:ext>
            </a:extLst>
          </p:cNvPr>
          <p:cNvSpPr/>
          <p:nvPr/>
        </p:nvSpPr>
        <p:spPr>
          <a:xfrm>
            <a:off x="5890255" y="1966513"/>
            <a:ext cx="839972" cy="470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68063FAB-C512-4F45-AACB-9B1ECF12AEEF}"/>
              </a:ext>
            </a:extLst>
          </p:cNvPr>
          <p:cNvSpPr/>
          <p:nvPr/>
        </p:nvSpPr>
        <p:spPr>
          <a:xfrm>
            <a:off x="209107" y="1846377"/>
            <a:ext cx="2840574" cy="4524315"/>
          </a:xfrm>
          <a:prstGeom prst="rect">
            <a:avLst/>
          </a:prstGeom>
        </p:spPr>
        <p:txBody>
          <a:bodyPr wrap="square">
            <a:spAutoFit/>
          </a:bodyPr>
          <a:lstStyle/>
          <a:p>
            <a:r>
              <a:rPr lang="lt-LT" sz="1600" dirty="0">
                <a:latin typeface="Arial" panose="020B0604020202020204" pitchFamily="34" charset="0"/>
                <a:ea typeface="Arial Unicode MS"/>
              </a:rPr>
              <a:t>Ši dalis skirta GI organizacijos / užstato administratoriaus pavedimo davėjų sąrašo peržiūrai. GI organizacijos / užstato administratoriaus peržiūros formoje paspaudus ant skilties </a:t>
            </a:r>
            <a:r>
              <a:rPr lang="lt-LT" sz="1600" b="1" dirty="0">
                <a:latin typeface="Arial" panose="020B0604020202020204" pitchFamily="34" charset="0"/>
                <a:ea typeface="Arial Unicode MS"/>
              </a:rPr>
              <a:t>[Pavedimo davėjai]</a:t>
            </a:r>
            <a:r>
              <a:rPr lang="lt-LT" sz="1600" dirty="0">
                <a:latin typeface="Arial" panose="020B0604020202020204" pitchFamily="34" charset="0"/>
                <a:ea typeface="Arial Unicode MS"/>
              </a:rPr>
              <a:t> atsidaro pavedimo davėjų sąrašas, kuriame pateikiami šie pavedimo davėjų duomenys: „Kodas“, „Pavadinimas“, „Dalyvavimo forma“, „Gaminių/pakuočių srautas“, „Pavedimo galiojimo pradžia“, „Pavedimo galiojimo pabaiga“.</a:t>
            </a:r>
            <a:endParaRPr lang="lt-LT" sz="1600" dirty="0"/>
          </a:p>
        </p:txBody>
      </p:sp>
    </p:spTree>
    <p:extLst>
      <p:ext uri="{BB962C8B-B14F-4D97-AF65-F5344CB8AC3E}">
        <p14:creationId xmlns:p14="http://schemas.microsoft.com/office/powerpoint/2010/main" val="318610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EF231B2-BCDD-4988-AEF0-AEFAF9BD1AF6}"/>
              </a:ext>
            </a:extLst>
          </p:cNvPr>
          <p:cNvSpPr>
            <a:spLocks noGrp="1"/>
          </p:cNvSpPr>
          <p:nvPr>
            <p:ph type="title"/>
          </p:nvPr>
        </p:nvSpPr>
        <p:spPr/>
        <p:txBody>
          <a:bodyPr/>
          <a:lstStyle/>
          <a:p>
            <a:r>
              <a:rPr lang="lt-LT" dirty="0"/>
              <a:t>Pavedimų davėjų sąrašo peržiūra</a:t>
            </a:r>
          </a:p>
        </p:txBody>
      </p:sp>
      <p:pic>
        <p:nvPicPr>
          <p:cNvPr id="5" name="Turinio vietos rezervavimo ženklas 4">
            <a:extLst>
              <a:ext uri="{FF2B5EF4-FFF2-40B4-BE49-F238E27FC236}">
                <a16:creationId xmlns:a16="http://schemas.microsoft.com/office/drawing/2014/main" id="{07DCF176-7C7D-406D-9484-D27091D621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3235" y="2314723"/>
            <a:ext cx="9027223" cy="4351338"/>
          </a:xfrm>
        </p:spPr>
      </p:pic>
      <p:sp>
        <p:nvSpPr>
          <p:cNvPr id="6" name="Stačiakampis 5">
            <a:extLst>
              <a:ext uri="{FF2B5EF4-FFF2-40B4-BE49-F238E27FC236}">
                <a16:creationId xmlns:a16="http://schemas.microsoft.com/office/drawing/2014/main" id="{F05BAFBE-A4F8-41C5-9731-0A2954052E8E}"/>
              </a:ext>
            </a:extLst>
          </p:cNvPr>
          <p:cNvSpPr/>
          <p:nvPr/>
        </p:nvSpPr>
        <p:spPr>
          <a:xfrm>
            <a:off x="7187428" y="4677816"/>
            <a:ext cx="935846" cy="18150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40938EE6-0EB8-40BC-BED7-00D2B331C0AA}"/>
              </a:ext>
            </a:extLst>
          </p:cNvPr>
          <p:cNvSpPr/>
          <p:nvPr/>
        </p:nvSpPr>
        <p:spPr>
          <a:xfrm>
            <a:off x="838199" y="1264042"/>
            <a:ext cx="11102163" cy="923330"/>
          </a:xfrm>
          <a:prstGeom prst="rect">
            <a:avLst/>
          </a:prstGeom>
        </p:spPr>
        <p:txBody>
          <a:bodyPr wrap="square">
            <a:spAutoFit/>
          </a:bodyPr>
          <a:lstStyle/>
          <a:p>
            <a:r>
              <a:rPr lang="lt-LT" dirty="0">
                <a:latin typeface="Arial" panose="020B0604020202020204" pitchFamily="34" charset="0"/>
                <a:ea typeface="Arial Unicode MS"/>
              </a:rPr>
              <a:t>Jeigu GI organizacija turi skirtingas gaminių atliekų tvarkymo organizavimo licencijas ir GI tiekia į LR rinką skirtingus gaminius, prie vieno pavedimo davėjo matoma informacija apie skirtingų gaminių atliekų tvarkymo organizavimo pavedimus.</a:t>
            </a:r>
            <a:endParaRPr lang="lt-LT" dirty="0"/>
          </a:p>
        </p:txBody>
      </p:sp>
    </p:spTree>
    <p:extLst>
      <p:ext uri="{BB962C8B-B14F-4D97-AF65-F5344CB8AC3E}">
        <p14:creationId xmlns:p14="http://schemas.microsoft.com/office/powerpoint/2010/main" val="2484689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2BD6798-8572-4782-B973-630E3A8FF7E9}"/>
              </a:ext>
            </a:extLst>
          </p:cNvPr>
          <p:cNvSpPr>
            <a:spLocks noGrp="1"/>
          </p:cNvSpPr>
          <p:nvPr>
            <p:ph type="title"/>
          </p:nvPr>
        </p:nvSpPr>
        <p:spPr/>
        <p:txBody>
          <a:bodyPr/>
          <a:lstStyle/>
          <a:p>
            <a:r>
              <a:rPr lang="lt-LT" dirty="0"/>
              <a:t>Pavedimų davėjų sąrašo peržiūra</a:t>
            </a:r>
          </a:p>
        </p:txBody>
      </p:sp>
      <p:sp>
        <p:nvSpPr>
          <p:cNvPr id="3" name="Turinio vietos rezervavimo ženklas 2">
            <a:extLst>
              <a:ext uri="{FF2B5EF4-FFF2-40B4-BE49-F238E27FC236}">
                <a16:creationId xmlns:a16="http://schemas.microsoft.com/office/drawing/2014/main" id="{81C48EF8-26F6-4159-9FFB-34A17E334FB5}"/>
              </a:ext>
            </a:extLst>
          </p:cNvPr>
          <p:cNvSpPr>
            <a:spLocks noGrp="1"/>
          </p:cNvSpPr>
          <p:nvPr>
            <p:ph idx="1"/>
          </p:nvPr>
        </p:nvSpPr>
        <p:spPr/>
        <p:txBody>
          <a:bodyPr/>
          <a:lstStyle/>
          <a:p>
            <a:pPr marL="0" indent="0">
              <a:buNone/>
            </a:pPr>
            <a:r>
              <a:rPr lang="lt-LT" b="1" dirty="0"/>
              <a:t>SVARBU. GI organizacijos / užstato administratoriaus pavedimo davėjų duomenys naudojami GI registruojantis gamintojų ir (ar) importuotojų sąvade. GI registracijos metu registruojantis atitinkame gaminių/pakuočių sraute pasirinkus atsakomybės būdą „Kolektyvi“, jam leidžiama pasirinkti „Licencijuotą organizaciją“ arba „Užstato sistemos administratorių“ iš organizacijų, kurių pavedimo davėjų sąraše yra atitinkamas GI su atitinkamais parametrais (gaminiai ir galiojimo periodas), sąrašo.</a:t>
            </a:r>
            <a:endParaRPr lang="lt-LT" dirty="0"/>
          </a:p>
        </p:txBody>
      </p:sp>
    </p:spTree>
    <p:extLst>
      <p:ext uri="{BB962C8B-B14F-4D97-AF65-F5344CB8AC3E}">
        <p14:creationId xmlns:p14="http://schemas.microsoft.com/office/powerpoint/2010/main" val="225646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B18B537-C3D5-4C4E-B307-FE17D4B8298B}"/>
              </a:ext>
            </a:extLst>
          </p:cNvPr>
          <p:cNvSpPr>
            <a:spLocks noGrp="1"/>
          </p:cNvSpPr>
          <p:nvPr>
            <p:ph type="title"/>
          </p:nvPr>
        </p:nvSpPr>
        <p:spPr/>
        <p:txBody>
          <a:bodyPr/>
          <a:lstStyle/>
          <a:p>
            <a:r>
              <a:rPr lang="lt-LT" dirty="0"/>
              <a:t>Pavedimų davėjų sąrašo peržiūra</a:t>
            </a:r>
          </a:p>
        </p:txBody>
      </p:sp>
      <p:sp>
        <p:nvSpPr>
          <p:cNvPr id="3" name="Turinio vietos rezervavimo ženklas 2">
            <a:extLst>
              <a:ext uri="{FF2B5EF4-FFF2-40B4-BE49-F238E27FC236}">
                <a16:creationId xmlns:a16="http://schemas.microsoft.com/office/drawing/2014/main" id="{07941166-0F16-4C52-B0EE-3672BB97AB86}"/>
              </a:ext>
            </a:extLst>
          </p:cNvPr>
          <p:cNvSpPr>
            <a:spLocks noGrp="1"/>
          </p:cNvSpPr>
          <p:nvPr>
            <p:ph idx="1"/>
          </p:nvPr>
        </p:nvSpPr>
        <p:spPr/>
        <p:txBody>
          <a:bodyPr>
            <a:normAutofit fontScale="85000" lnSpcReduction="20000"/>
          </a:bodyPr>
          <a:lstStyle/>
          <a:p>
            <a:pPr marL="0" indent="0">
              <a:buNone/>
            </a:pPr>
            <a:r>
              <a:rPr lang="lt-LT" dirty="0"/>
              <a:t>Tam, kad norimą pavedimo davėją surastumėte paprasčiau, pavedimo davėjų sąraše pateikiamas reikšmių filtras, kuriame įrašius tam tikras reikšmes ir paspaudus mygtuką </a:t>
            </a:r>
            <a:r>
              <a:rPr lang="lt-LT" b="1" dirty="0"/>
              <a:t>[Filtruoti]</a:t>
            </a:r>
            <a:r>
              <a:rPr lang="lt-LT" dirty="0"/>
              <a:t> bus surastas atitinkamas pavedimo davėjas.</a:t>
            </a:r>
          </a:p>
          <a:p>
            <a:pPr marL="0" indent="0">
              <a:buNone/>
            </a:pPr>
            <a:r>
              <a:rPr lang="lt-LT" dirty="0"/>
              <a:t>Požymiai, pagal kuriuos galite filtruoti sąrašą:</a:t>
            </a:r>
          </a:p>
          <a:p>
            <a:pPr marL="0" lvl="0" indent="0">
              <a:buNone/>
            </a:pPr>
            <a:r>
              <a:rPr lang="lt-LT" dirty="0"/>
              <a:t>Pavadinimas/Kodas – įveskite pavedimo davėjo kodo arba pavadinimo fragmentą.</a:t>
            </a:r>
          </a:p>
          <a:p>
            <a:pPr marL="0" lvl="0" indent="0">
              <a:buNone/>
            </a:pPr>
            <a:r>
              <a:rPr lang="lt-LT" dirty="0"/>
              <a:t>Gaminių/pakuočių srautas – pasirinkite reikšmę iš galimų gaminių/pakuočių srautų sąrašo.</a:t>
            </a:r>
          </a:p>
          <a:p>
            <a:pPr marL="0" lvl="0" indent="0">
              <a:buNone/>
            </a:pPr>
            <a:r>
              <a:rPr lang="lt-LT" dirty="0"/>
              <a:t>Dalyvavimo forma – pasirinkite reikšmę iš dalyvavimo formų klasifikatoriaus. Galimos reikšmės: „Dalyvis“, „Organizacijos steigėjas“, „Pavedimo davėjas“.</a:t>
            </a:r>
          </a:p>
          <a:p>
            <a:pPr marL="0" lvl="0" indent="0">
              <a:buNone/>
            </a:pPr>
            <a:r>
              <a:rPr lang="lt-LT" dirty="0"/>
              <a:t>Galiojimas – pasirinkite reikšmę iš „Galiojantis“ arba „Negaliojantis“.</a:t>
            </a:r>
          </a:p>
          <a:p>
            <a:pPr marL="0" indent="0">
              <a:buNone/>
            </a:pPr>
            <a:r>
              <a:rPr lang="lt-LT" b="1" dirty="0"/>
              <a:t>PASTABA</a:t>
            </a:r>
            <a:r>
              <a:rPr lang="lt-LT" dirty="0"/>
              <a:t>. </a:t>
            </a:r>
            <a:r>
              <a:rPr lang="lt-LT" b="1" dirty="0"/>
              <a:t>Filtravimo požymio „Gaminių/pakuočių srautas“ reikšmės pateikiamos atsižvengiant į GI organizacijos / užstato administratoriaus turimas licencijas.</a:t>
            </a:r>
            <a:endParaRPr lang="lt-LT" dirty="0"/>
          </a:p>
        </p:txBody>
      </p:sp>
    </p:spTree>
    <p:extLst>
      <p:ext uri="{BB962C8B-B14F-4D97-AF65-F5344CB8AC3E}">
        <p14:creationId xmlns:p14="http://schemas.microsoft.com/office/powerpoint/2010/main" val="2305412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64B1AD3-BAC1-4DF0-9781-2BD0A003EA70}"/>
              </a:ext>
            </a:extLst>
          </p:cNvPr>
          <p:cNvSpPr>
            <a:spLocks noGrp="1"/>
          </p:cNvSpPr>
          <p:nvPr>
            <p:ph type="title"/>
          </p:nvPr>
        </p:nvSpPr>
        <p:spPr/>
        <p:txBody>
          <a:bodyPr/>
          <a:lstStyle/>
          <a:p>
            <a:r>
              <a:rPr lang="lt-LT" dirty="0"/>
              <a:t>Pavedimų davėjų sąrašo peržiūra</a:t>
            </a:r>
          </a:p>
        </p:txBody>
      </p:sp>
      <p:pic>
        <p:nvPicPr>
          <p:cNvPr id="5" name="Turinio vietos rezervavimo ženklas 4">
            <a:extLst>
              <a:ext uri="{FF2B5EF4-FFF2-40B4-BE49-F238E27FC236}">
                <a16:creationId xmlns:a16="http://schemas.microsoft.com/office/drawing/2014/main" id="{3029139C-4B67-4DD5-A7A3-E1AC2A250D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195" y="2725154"/>
            <a:ext cx="10515600" cy="2531015"/>
          </a:xfrm>
        </p:spPr>
      </p:pic>
      <p:sp>
        <p:nvSpPr>
          <p:cNvPr id="6" name="Stačiakampis 5">
            <a:extLst>
              <a:ext uri="{FF2B5EF4-FFF2-40B4-BE49-F238E27FC236}">
                <a16:creationId xmlns:a16="http://schemas.microsoft.com/office/drawing/2014/main" id="{2180E3BE-42D4-4103-B0E3-053B3156C8C5}"/>
              </a:ext>
            </a:extLst>
          </p:cNvPr>
          <p:cNvSpPr/>
          <p:nvPr/>
        </p:nvSpPr>
        <p:spPr>
          <a:xfrm>
            <a:off x="614916" y="1829928"/>
            <a:ext cx="10932042" cy="369332"/>
          </a:xfrm>
          <a:prstGeom prst="rect">
            <a:avLst/>
          </a:prstGeom>
        </p:spPr>
        <p:txBody>
          <a:bodyPr wrap="square">
            <a:spAutoFit/>
          </a:bodyPr>
          <a:lstStyle/>
          <a:p>
            <a:pPr lvl="0"/>
            <a:r>
              <a:rPr lang="lt-LT" dirty="0"/>
              <a:t>Gaminių/pakuočių srautas – pasirinkite reikšmę iš galimų gaminių/pakuočių srautų sąrašo.</a:t>
            </a:r>
          </a:p>
        </p:txBody>
      </p:sp>
      <p:sp>
        <p:nvSpPr>
          <p:cNvPr id="7" name="Stačiakampis 6">
            <a:extLst>
              <a:ext uri="{FF2B5EF4-FFF2-40B4-BE49-F238E27FC236}">
                <a16:creationId xmlns:a16="http://schemas.microsoft.com/office/drawing/2014/main" id="{7B26109E-4BD3-4CAE-960E-0FCA84DDD329}"/>
              </a:ext>
            </a:extLst>
          </p:cNvPr>
          <p:cNvSpPr/>
          <p:nvPr/>
        </p:nvSpPr>
        <p:spPr>
          <a:xfrm>
            <a:off x="3349074" y="3967005"/>
            <a:ext cx="3094256" cy="11685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755086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6FE069A-B651-45D0-8AA0-9F69083E2AA5}"/>
              </a:ext>
            </a:extLst>
          </p:cNvPr>
          <p:cNvSpPr>
            <a:spLocks noGrp="1"/>
          </p:cNvSpPr>
          <p:nvPr>
            <p:ph type="title"/>
          </p:nvPr>
        </p:nvSpPr>
        <p:spPr/>
        <p:txBody>
          <a:bodyPr/>
          <a:lstStyle/>
          <a:p>
            <a:r>
              <a:rPr lang="lt-LT" dirty="0"/>
              <a:t>Pavedimų davėjų sąrašo peržiūra</a:t>
            </a:r>
          </a:p>
        </p:txBody>
      </p:sp>
      <p:pic>
        <p:nvPicPr>
          <p:cNvPr id="5" name="Turinio vietos rezervavimo ženklas 4">
            <a:extLst>
              <a:ext uri="{FF2B5EF4-FFF2-40B4-BE49-F238E27FC236}">
                <a16:creationId xmlns:a16="http://schemas.microsoft.com/office/drawing/2014/main" id="{8B641B98-8D2C-4EEB-946D-F2BDECE3F4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755470"/>
            <a:ext cx="10515600" cy="2491648"/>
          </a:xfrm>
        </p:spPr>
      </p:pic>
      <p:sp>
        <p:nvSpPr>
          <p:cNvPr id="6" name="Stačiakampis 5">
            <a:extLst>
              <a:ext uri="{FF2B5EF4-FFF2-40B4-BE49-F238E27FC236}">
                <a16:creationId xmlns:a16="http://schemas.microsoft.com/office/drawing/2014/main" id="{FB828A6E-FB9C-44FE-B92C-23CF072312D6}"/>
              </a:ext>
            </a:extLst>
          </p:cNvPr>
          <p:cNvSpPr/>
          <p:nvPr/>
        </p:nvSpPr>
        <p:spPr>
          <a:xfrm>
            <a:off x="838199" y="1446879"/>
            <a:ext cx="7402033" cy="646331"/>
          </a:xfrm>
          <a:prstGeom prst="rect">
            <a:avLst/>
          </a:prstGeom>
        </p:spPr>
        <p:txBody>
          <a:bodyPr wrap="square">
            <a:spAutoFit/>
          </a:bodyPr>
          <a:lstStyle/>
          <a:p>
            <a:r>
              <a:rPr lang="lt-LT" dirty="0"/>
              <a:t>Dalyvavimo forma – pasirinkite reikšmę iš dalyvavimo formų klasifikatoriaus. Galimos reikšmės: „Dalyvis“, „Organizacijos steigėjas“, „Pavedimo davėjas“.</a:t>
            </a:r>
          </a:p>
        </p:txBody>
      </p:sp>
      <p:sp>
        <p:nvSpPr>
          <p:cNvPr id="7" name="Stačiakampis 6">
            <a:extLst>
              <a:ext uri="{FF2B5EF4-FFF2-40B4-BE49-F238E27FC236}">
                <a16:creationId xmlns:a16="http://schemas.microsoft.com/office/drawing/2014/main" id="{3CD52F83-880F-4D6C-B0D0-B88DC97684B4}"/>
              </a:ext>
            </a:extLst>
          </p:cNvPr>
          <p:cNvSpPr/>
          <p:nvPr/>
        </p:nvSpPr>
        <p:spPr>
          <a:xfrm>
            <a:off x="6096000" y="3924474"/>
            <a:ext cx="1697665" cy="11685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745402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C83C4D6-ED4F-49B7-9522-E87F9D47ACC3}"/>
              </a:ext>
            </a:extLst>
          </p:cNvPr>
          <p:cNvSpPr>
            <a:spLocks noGrp="1"/>
          </p:cNvSpPr>
          <p:nvPr>
            <p:ph type="title"/>
          </p:nvPr>
        </p:nvSpPr>
        <p:spPr/>
        <p:txBody>
          <a:bodyPr/>
          <a:lstStyle/>
          <a:p>
            <a:r>
              <a:rPr lang="lt-LT" dirty="0"/>
              <a:t>Pavedimų davėjų sąrašo peržiūra</a:t>
            </a:r>
          </a:p>
        </p:txBody>
      </p:sp>
      <p:pic>
        <p:nvPicPr>
          <p:cNvPr id="5" name="Turinio vietos rezervavimo ženklas 4">
            <a:extLst>
              <a:ext uri="{FF2B5EF4-FFF2-40B4-BE49-F238E27FC236}">
                <a16:creationId xmlns:a16="http://schemas.microsoft.com/office/drawing/2014/main" id="{96F4A179-9FF4-4B16-A74D-6DECF36D3F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517596"/>
            <a:ext cx="10515600" cy="2370891"/>
          </a:xfrm>
        </p:spPr>
      </p:pic>
      <p:sp>
        <p:nvSpPr>
          <p:cNvPr id="6" name="Stačiakampis 5">
            <a:extLst>
              <a:ext uri="{FF2B5EF4-FFF2-40B4-BE49-F238E27FC236}">
                <a16:creationId xmlns:a16="http://schemas.microsoft.com/office/drawing/2014/main" id="{9B64A3A6-151A-48A1-8BC0-8CFDB375B574}"/>
              </a:ext>
            </a:extLst>
          </p:cNvPr>
          <p:cNvSpPr/>
          <p:nvPr/>
        </p:nvSpPr>
        <p:spPr>
          <a:xfrm>
            <a:off x="7797210" y="4719965"/>
            <a:ext cx="1591339" cy="10216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a:extLst>
              <a:ext uri="{FF2B5EF4-FFF2-40B4-BE49-F238E27FC236}">
                <a16:creationId xmlns:a16="http://schemas.microsoft.com/office/drawing/2014/main" id="{3D705AE2-1CC4-4764-83EC-821E552B0B81}"/>
              </a:ext>
            </a:extLst>
          </p:cNvPr>
          <p:cNvSpPr/>
          <p:nvPr/>
        </p:nvSpPr>
        <p:spPr>
          <a:xfrm>
            <a:off x="761999" y="1957810"/>
            <a:ext cx="7414437" cy="369332"/>
          </a:xfrm>
          <a:prstGeom prst="rect">
            <a:avLst/>
          </a:prstGeom>
        </p:spPr>
        <p:txBody>
          <a:bodyPr wrap="square">
            <a:spAutoFit/>
          </a:bodyPr>
          <a:lstStyle/>
          <a:p>
            <a:r>
              <a:rPr lang="lt-LT" dirty="0">
                <a:latin typeface="Arial" panose="020B0604020202020204" pitchFamily="34" charset="0"/>
                <a:ea typeface="Arial Unicode MS"/>
              </a:rPr>
              <a:t>Galiojimas – pasirinkite reikšmę iš „Galiojantis“ arba „Negaliojantis“.</a:t>
            </a:r>
            <a:endParaRPr lang="lt-LT" dirty="0"/>
          </a:p>
        </p:txBody>
      </p:sp>
    </p:spTree>
    <p:extLst>
      <p:ext uri="{BB962C8B-B14F-4D97-AF65-F5344CB8AC3E}">
        <p14:creationId xmlns:p14="http://schemas.microsoft.com/office/powerpoint/2010/main" val="785927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A852C21-74AF-47A2-839B-42614F5F7FD6}"/>
              </a:ext>
            </a:extLst>
          </p:cNvPr>
          <p:cNvSpPr>
            <a:spLocks noGrp="1"/>
          </p:cNvSpPr>
          <p:nvPr>
            <p:ph type="title"/>
          </p:nvPr>
        </p:nvSpPr>
        <p:spPr>
          <a:xfrm>
            <a:off x="838200" y="365125"/>
            <a:ext cx="10515600" cy="1325563"/>
          </a:xfrm>
        </p:spPr>
        <p:txBody>
          <a:bodyPr/>
          <a:lstStyle/>
          <a:p>
            <a:r>
              <a:rPr lang="lt-LT" dirty="0"/>
              <a:t>Naujo pavedimo davėjo duomenų suvedimas</a:t>
            </a:r>
          </a:p>
        </p:txBody>
      </p:sp>
      <p:pic>
        <p:nvPicPr>
          <p:cNvPr id="7" name="Turinio vietos rezervavimo ženklas 6">
            <a:extLst>
              <a:ext uri="{FF2B5EF4-FFF2-40B4-BE49-F238E27FC236}">
                <a16:creationId xmlns:a16="http://schemas.microsoft.com/office/drawing/2014/main" id="{8C5044EB-6B4B-4A80-A431-35D37BFD7D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3374553"/>
            <a:ext cx="10515600" cy="3118322"/>
          </a:xfrm>
        </p:spPr>
      </p:pic>
      <p:sp>
        <p:nvSpPr>
          <p:cNvPr id="8" name="Stačiakampis 7">
            <a:extLst>
              <a:ext uri="{FF2B5EF4-FFF2-40B4-BE49-F238E27FC236}">
                <a16:creationId xmlns:a16="http://schemas.microsoft.com/office/drawing/2014/main" id="{201B783C-2D1C-4702-9C4E-B52F12E05AA5}"/>
              </a:ext>
            </a:extLst>
          </p:cNvPr>
          <p:cNvSpPr/>
          <p:nvPr/>
        </p:nvSpPr>
        <p:spPr>
          <a:xfrm>
            <a:off x="838200" y="1510122"/>
            <a:ext cx="10972800" cy="923330"/>
          </a:xfrm>
          <a:prstGeom prst="rect">
            <a:avLst/>
          </a:prstGeom>
        </p:spPr>
        <p:txBody>
          <a:bodyPr wrap="square">
            <a:spAutoFit/>
          </a:bodyPr>
          <a:lstStyle/>
          <a:p>
            <a:r>
              <a:rPr lang="lt-LT" dirty="0">
                <a:latin typeface="Arial" panose="020B0604020202020204" pitchFamily="34" charset="0"/>
                <a:ea typeface="Arial Unicode MS"/>
              </a:rPr>
              <a:t>Šis GPAIS funkcionalumas skirtas GI organizacijos / užstato administratoriaus naujo pavedimo davėjo duomenų suvedimui. GII norėdamas taikyti kolektyvų atsakomybės būdą turi tapti GI organizacijos / užstato administratoriaus pavedimo davėju.</a:t>
            </a:r>
            <a:endParaRPr lang="lt-LT" dirty="0"/>
          </a:p>
        </p:txBody>
      </p:sp>
      <p:sp>
        <p:nvSpPr>
          <p:cNvPr id="9" name="Stačiakampis 8">
            <a:extLst>
              <a:ext uri="{FF2B5EF4-FFF2-40B4-BE49-F238E27FC236}">
                <a16:creationId xmlns:a16="http://schemas.microsoft.com/office/drawing/2014/main" id="{390350F1-0674-4F6D-93BF-EA63FECEA684}"/>
              </a:ext>
            </a:extLst>
          </p:cNvPr>
          <p:cNvSpPr/>
          <p:nvPr/>
        </p:nvSpPr>
        <p:spPr>
          <a:xfrm>
            <a:off x="838199" y="2512519"/>
            <a:ext cx="10772553" cy="369332"/>
          </a:xfrm>
          <a:prstGeom prst="rect">
            <a:avLst/>
          </a:prstGeom>
        </p:spPr>
        <p:txBody>
          <a:bodyPr wrap="square">
            <a:spAutoFit/>
          </a:bodyPr>
          <a:lstStyle/>
          <a:p>
            <a:r>
              <a:rPr lang="lt-LT" dirty="0">
                <a:latin typeface="Arial" panose="020B0604020202020204" pitchFamily="34" charset="0"/>
                <a:ea typeface="Arial Unicode MS"/>
              </a:rPr>
              <a:t>GI organizacijos / užstato administratoriaus pavedimų davėjų sąraše paspauskite mygtuką </a:t>
            </a:r>
            <a:r>
              <a:rPr lang="lt-LT" b="1" dirty="0">
                <a:latin typeface="Arial" panose="020B0604020202020204" pitchFamily="34" charset="0"/>
                <a:ea typeface="Arial Unicode MS"/>
              </a:rPr>
              <a:t>[Kurti naują]</a:t>
            </a:r>
            <a:endParaRPr lang="lt-LT" dirty="0"/>
          </a:p>
        </p:txBody>
      </p:sp>
      <p:sp>
        <p:nvSpPr>
          <p:cNvPr id="10" name="Stačiakampis 9">
            <a:extLst>
              <a:ext uri="{FF2B5EF4-FFF2-40B4-BE49-F238E27FC236}">
                <a16:creationId xmlns:a16="http://schemas.microsoft.com/office/drawing/2014/main" id="{B7191A18-E055-486E-A960-D46A4E28237D}"/>
              </a:ext>
            </a:extLst>
          </p:cNvPr>
          <p:cNvSpPr/>
          <p:nvPr/>
        </p:nvSpPr>
        <p:spPr>
          <a:xfrm>
            <a:off x="10760149" y="3912098"/>
            <a:ext cx="932120" cy="4472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10">
            <a:extLst>
              <a:ext uri="{FF2B5EF4-FFF2-40B4-BE49-F238E27FC236}">
                <a16:creationId xmlns:a16="http://schemas.microsoft.com/office/drawing/2014/main" id="{DADB643D-579A-4B60-9278-619D59F21622}"/>
              </a:ext>
            </a:extLst>
          </p:cNvPr>
          <p:cNvSpPr/>
          <p:nvPr/>
        </p:nvSpPr>
        <p:spPr>
          <a:xfrm>
            <a:off x="10317125" y="3019825"/>
            <a:ext cx="1818168" cy="663020"/>
          </a:xfrm>
          <a:prstGeom prst="wedgeRectCallout">
            <a:avLst>
              <a:gd name="adj1" fmla="val 4641"/>
              <a:gd name="adj2" fmla="val 100623"/>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Kurti naują</a:t>
            </a:r>
          </a:p>
        </p:txBody>
      </p:sp>
    </p:spTree>
    <p:extLst>
      <p:ext uri="{BB962C8B-B14F-4D97-AF65-F5344CB8AC3E}">
        <p14:creationId xmlns:p14="http://schemas.microsoft.com/office/powerpoint/2010/main" val="736713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66425B5-CFAD-44B3-9BD7-4DAD4D21DE33}"/>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245AA0EE-2F40-4831-B351-88BEABEE2F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2652510"/>
            <a:ext cx="10267950" cy="2952750"/>
          </a:xfrm>
        </p:spPr>
      </p:pic>
      <p:sp>
        <p:nvSpPr>
          <p:cNvPr id="6" name="Stačiakampis 5">
            <a:extLst>
              <a:ext uri="{FF2B5EF4-FFF2-40B4-BE49-F238E27FC236}">
                <a16:creationId xmlns:a16="http://schemas.microsoft.com/office/drawing/2014/main" id="{0A10A94B-EF53-4BAE-8566-B7B1DF007B7D}"/>
              </a:ext>
            </a:extLst>
          </p:cNvPr>
          <p:cNvSpPr/>
          <p:nvPr/>
        </p:nvSpPr>
        <p:spPr>
          <a:xfrm>
            <a:off x="838199" y="1465683"/>
            <a:ext cx="10772553" cy="646331"/>
          </a:xfrm>
          <a:prstGeom prst="rect">
            <a:avLst/>
          </a:prstGeom>
        </p:spPr>
        <p:txBody>
          <a:bodyPr wrap="square">
            <a:spAutoFit/>
          </a:bodyPr>
          <a:lstStyle/>
          <a:p>
            <a:r>
              <a:rPr lang="lt-LT" dirty="0">
                <a:latin typeface="Arial" panose="020B0604020202020204" pitchFamily="34" charset="0"/>
                <a:ea typeface="Arial Unicode MS"/>
              </a:rPr>
              <a:t>Atsidariusioje naujo pavedimo davėjo pridėjimo formoje pasirinkti norimą pavedimo davėjo tipą iš pateikiamo sąrašo: „Lietuvos juridinis asmuo“, „Lietuvos fizinis asmuo“, „Užsienio valstybės asmuo“</a:t>
            </a:r>
            <a:endParaRPr lang="lt-LT" dirty="0"/>
          </a:p>
        </p:txBody>
      </p:sp>
      <p:sp>
        <p:nvSpPr>
          <p:cNvPr id="7" name="Stačiakampis 6">
            <a:extLst>
              <a:ext uri="{FF2B5EF4-FFF2-40B4-BE49-F238E27FC236}">
                <a16:creationId xmlns:a16="http://schemas.microsoft.com/office/drawing/2014/main" id="{AD81A3CC-C157-4E92-9C64-DC3D5A79E25A}"/>
              </a:ext>
            </a:extLst>
          </p:cNvPr>
          <p:cNvSpPr/>
          <p:nvPr/>
        </p:nvSpPr>
        <p:spPr>
          <a:xfrm>
            <a:off x="960475" y="3212572"/>
            <a:ext cx="3313813" cy="817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04191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3B6B622-FEE6-49B8-9649-6E068C6FAEAF}"/>
              </a:ext>
            </a:extLst>
          </p:cNvPr>
          <p:cNvSpPr>
            <a:spLocks noGrp="1"/>
          </p:cNvSpPr>
          <p:nvPr>
            <p:ph type="title"/>
          </p:nvPr>
        </p:nvSpPr>
        <p:spPr/>
        <p:txBody>
          <a:bodyPr/>
          <a:lstStyle/>
          <a:p>
            <a:r>
              <a:rPr lang="lt-LT" dirty="0"/>
              <a:t>GPAIS elektroninės paslaugos skirtos</a:t>
            </a:r>
          </a:p>
        </p:txBody>
      </p:sp>
      <p:sp>
        <p:nvSpPr>
          <p:cNvPr id="3" name="Turinio vietos rezervavimo ženklas 2">
            <a:extLst>
              <a:ext uri="{FF2B5EF4-FFF2-40B4-BE49-F238E27FC236}">
                <a16:creationId xmlns:a16="http://schemas.microsoft.com/office/drawing/2014/main" id="{17D76C1A-3B44-49FA-B6AD-209489D3E920}"/>
              </a:ext>
            </a:extLst>
          </p:cNvPr>
          <p:cNvSpPr>
            <a:spLocks noGrp="1"/>
          </p:cNvSpPr>
          <p:nvPr>
            <p:ph idx="1"/>
          </p:nvPr>
        </p:nvSpPr>
        <p:spPr/>
        <p:txBody>
          <a:bodyPr>
            <a:normAutofit fontScale="62500" lnSpcReduction="20000"/>
          </a:bodyPr>
          <a:lstStyle/>
          <a:p>
            <a:pPr marL="0" indent="0">
              <a:buNone/>
            </a:pPr>
            <a:r>
              <a:rPr lang="lt-LT" b="1" dirty="0"/>
              <a:t>Įmonėms, vykdančioms atliekų susidarymo apskaitą:</a:t>
            </a:r>
          </a:p>
          <a:p>
            <a:pPr marL="0" indent="0">
              <a:buNone/>
            </a:pPr>
            <a:r>
              <a:rPr lang="lt-LT" dirty="0"/>
              <a:t>- Atliekų susidarymo vietos registravimas</a:t>
            </a:r>
          </a:p>
          <a:p>
            <a:pPr marL="0" indent="0">
              <a:buNone/>
            </a:pPr>
            <a:r>
              <a:rPr lang="lt-LT" dirty="0"/>
              <a:t>- Atliekų susidarymo apskaitos vykdymas (apskaitos žurnalai, suvestinės, metinės ataskaitos)</a:t>
            </a:r>
          </a:p>
          <a:p>
            <a:pPr marL="0" indent="0">
              <a:buNone/>
            </a:pPr>
            <a:r>
              <a:rPr lang="lt-LT" b="1" dirty="0"/>
              <a:t>Atliekų vežimo Lietuvoje lydraščiai (kūrimas, formavimas, patvirtinimas/atšaukimas) Atliekų tvarkytojams:</a:t>
            </a:r>
          </a:p>
          <a:p>
            <a:pPr marL="0" indent="0">
              <a:buNone/>
            </a:pPr>
            <a:r>
              <a:rPr lang="lt-LT" dirty="0"/>
              <a:t>- Atliekų tvarkytojo kortelės sudarymas</a:t>
            </a:r>
          </a:p>
          <a:p>
            <a:pPr marL="0" indent="0">
              <a:buNone/>
            </a:pPr>
            <a:r>
              <a:rPr lang="lt-LT" dirty="0"/>
              <a:t>- Atliekų tvarkymo apskaita (apskaitos žurnalai, suvestinės, metinės ataskaitos)</a:t>
            </a:r>
          </a:p>
          <a:p>
            <a:pPr marL="0" indent="0">
              <a:buNone/>
            </a:pPr>
            <a:r>
              <a:rPr lang="lt-LT" dirty="0"/>
              <a:t>- Atliekų vežimo Lietuvoje lydraščiai (kūrimas, formavimas, patvirtinimas/atšaukimas)</a:t>
            </a:r>
          </a:p>
          <a:p>
            <a:pPr marL="0" indent="0">
              <a:buNone/>
            </a:pPr>
            <a:r>
              <a:rPr lang="lt-LT" dirty="0"/>
              <a:t>- Atliekų sutvarkymą įrodančių dokumentų rengimas</a:t>
            </a:r>
          </a:p>
          <a:p>
            <a:pPr marL="0" indent="0">
              <a:buNone/>
            </a:pPr>
            <a:r>
              <a:rPr lang="lt-LT" dirty="0"/>
              <a:t>- Tarpvalstybinių atliekų vežimo dokumentų rengimas</a:t>
            </a:r>
          </a:p>
          <a:p>
            <a:pPr marL="0" indent="0">
              <a:buNone/>
            </a:pPr>
            <a:r>
              <a:rPr lang="lt-LT" b="1" dirty="0"/>
              <a:t> Savivaldybėms, regionų plėtros taryboms ir kitiems asmenims:</a:t>
            </a:r>
          </a:p>
          <a:p>
            <a:pPr marL="0" indent="0">
              <a:buNone/>
            </a:pPr>
            <a:r>
              <a:rPr lang="lt-LT" dirty="0"/>
              <a:t>- Savivaldybių ir Regionų plėtros tarybos ataskaitų formavimo ir teikimo procesas</a:t>
            </a:r>
          </a:p>
          <a:p>
            <a:pPr marL="0" indent="0">
              <a:buNone/>
            </a:pPr>
            <a:r>
              <a:rPr lang="lt-LT" dirty="0"/>
              <a:t>- Energijos gamybos iš biologiškai skaidžios dalies apskaitos procesas</a:t>
            </a:r>
          </a:p>
          <a:p>
            <a:pPr marL="0" indent="0">
              <a:buNone/>
            </a:pPr>
            <a:r>
              <a:rPr lang="lt-LT" dirty="0"/>
              <a:t>- MBA, MA įrenginio operatoriaus, sąvartyno operatoriaus ir rūšiavimo linijos operatoriaus ataskaitų formavimo ir teikimo bei jų vertinimo procesas</a:t>
            </a:r>
          </a:p>
        </p:txBody>
      </p:sp>
    </p:spTree>
    <p:extLst>
      <p:ext uri="{BB962C8B-B14F-4D97-AF65-F5344CB8AC3E}">
        <p14:creationId xmlns:p14="http://schemas.microsoft.com/office/powerpoint/2010/main" val="1787662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D663FE7-4677-4B98-BC37-78FB7DD39E77}"/>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F171EB70-8F23-4847-B892-A065E64014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181923"/>
            <a:ext cx="10287000" cy="2914650"/>
          </a:xfrm>
        </p:spPr>
      </p:pic>
      <p:sp>
        <p:nvSpPr>
          <p:cNvPr id="6" name="Stačiakampis 5">
            <a:extLst>
              <a:ext uri="{FF2B5EF4-FFF2-40B4-BE49-F238E27FC236}">
                <a16:creationId xmlns:a16="http://schemas.microsoft.com/office/drawing/2014/main" id="{8C77F0D2-DA1B-43EA-820C-AC4FC1F2753B}"/>
              </a:ext>
            </a:extLst>
          </p:cNvPr>
          <p:cNvSpPr/>
          <p:nvPr/>
        </p:nvSpPr>
        <p:spPr>
          <a:xfrm>
            <a:off x="838200" y="1446326"/>
            <a:ext cx="10287000" cy="923330"/>
          </a:xfrm>
          <a:prstGeom prst="rect">
            <a:avLst/>
          </a:prstGeom>
        </p:spPr>
        <p:txBody>
          <a:bodyPr wrap="square">
            <a:spAutoFit/>
          </a:bodyPr>
          <a:lstStyle/>
          <a:p>
            <a:r>
              <a:rPr lang="lt-LT" dirty="0">
                <a:latin typeface="Arial" panose="020B0604020202020204" pitchFamily="34" charset="0"/>
                <a:ea typeface="Arial Unicode MS"/>
              </a:rPr>
              <a:t>Jeigu pasirenkate pavedimo davėjo tipo reikšmę „Lietuvos juridinis asmuo“, užpildykite privalomus duomenų laukus: </a:t>
            </a:r>
            <a:r>
              <a:rPr lang="lt-LT" b="1" dirty="0">
                <a:latin typeface="Arial" panose="020B0604020202020204" pitchFamily="34" charset="0"/>
                <a:ea typeface="Arial Unicode MS"/>
              </a:rPr>
              <a:t>[Įmonės kodas]</a:t>
            </a:r>
            <a:r>
              <a:rPr lang="lt-LT" dirty="0">
                <a:latin typeface="Arial" panose="020B0604020202020204" pitchFamily="34" charset="0"/>
                <a:ea typeface="Arial Unicode MS"/>
              </a:rPr>
              <a:t> ir </a:t>
            </a:r>
            <a:r>
              <a:rPr lang="lt-LT" b="1" dirty="0">
                <a:latin typeface="Arial" panose="020B0604020202020204" pitchFamily="34" charset="0"/>
                <a:ea typeface="Arial Unicode MS"/>
              </a:rPr>
              <a:t>[Įmonės pavadinimas]</a:t>
            </a:r>
            <a:r>
              <a:rPr lang="lt-LT" dirty="0">
                <a:latin typeface="Arial" panose="020B0604020202020204" pitchFamily="34" charset="0"/>
                <a:ea typeface="Arial Unicode MS"/>
              </a:rPr>
              <a:t>. </a:t>
            </a:r>
            <a:r>
              <a:rPr lang="lt-LT" b="1" dirty="0">
                <a:latin typeface="Arial" panose="020B0604020202020204" pitchFamily="34" charset="0"/>
                <a:ea typeface="Arial Unicode MS"/>
              </a:rPr>
              <a:t>PASTABA. Įvedus įmonės kodą, įmonės pavadinimas užpildomas automatiškai.</a:t>
            </a:r>
            <a:endParaRPr lang="lt-LT" dirty="0"/>
          </a:p>
        </p:txBody>
      </p:sp>
      <p:sp>
        <p:nvSpPr>
          <p:cNvPr id="7" name="Stačiakampis 6">
            <a:extLst>
              <a:ext uri="{FF2B5EF4-FFF2-40B4-BE49-F238E27FC236}">
                <a16:creationId xmlns:a16="http://schemas.microsoft.com/office/drawing/2014/main" id="{158BA475-5872-4398-9288-DC54BD08802F}"/>
              </a:ext>
            </a:extLst>
          </p:cNvPr>
          <p:cNvSpPr/>
          <p:nvPr/>
        </p:nvSpPr>
        <p:spPr>
          <a:xfrm>
            <a:off x="4288465" y="3752402"/>
            <a:ext cx="6726865" cy="819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470184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82F851A-A20A-404C-9352-4082C683AE28}"/>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D13DD168-4B53-43D1-B146-9282E78955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1075" y="3067180"/>
            <a:ext cx="10229850" cy="2952750"/>
          </a:xfrm>
        </p:spPr>
      </p:pic>
      <p:sp>
        <p:nvSpPr>
          <p:cNvPr id="6" name="Stačiakampis 5">
            <a:extLst>
              <a:ext uri="{FF2B5EF4-FFF2-40B4-BE49-F238E27FC236}">
                <a16:creationId xmlns:a16="http://schemas.microsoft.com/office/drawing/2014/main" id="{222D1AB0-2F7C-4D16-835C-87CB32D75E75}"/>
              </a:ext>
            </a:extLst>
          </p:cNvPr>
          <p:cNvSpPr/>
          <p:nvPr/>
        </p:nvSpPr>
        <p:spPr>
          <a:xfrm>
            <a:off x="981074" y="1509570"/>
            <a:ext cx="10515599" cy="1200329"/>
          </a:xfrm>
          <a:prstGeom prst="rect">
            <a:avLst/>
          </a:prstGeom>
        </p:spPr>
        <p:txBody>
          <a:bodyPr wrap="square">
            <a:spAutoFit/>
          </a:bodyPr>
          <a:lstStyle/>
          <a:p>
            <a:r>
              <a:rPr lang="lt-LT" dirty="0">
                <a:latin typeface="Arial" panose="020B0604020202020204" pitchFamily="34" charset="0"/>
                <a:ea typeface="Arial Unicode MS"/>
              </a:rPr>
              <a:t>Jeigu pasirenkate pavedimo davėjo tipo reikšmę „Lietuvos fizinis asmuo“, užpildykite privalomus duomenų laukus: </a:t>
            </a:r>
            <a:r>
              <a:rPr lang="lt-LT" b="1" dirty="0">
                <a:latin typeface="Arial" panose="020B0604020202020204" pitchFamily="34" charset="0"/>
                <a:ea typeface="Arial Unicode MS"/>
              </a:rPr>
              <a:t>[Asmens kodas]</a:t>
            </a:r>
            <a:r>
              <a:rPr lang="lt-LT" dirty="0">
                <a:latin typeface="Arial" panose="020B0604020202020204" pitchFamily="34" charset="0"/>
                <a:ea typeface="Arial Unicode MS"/>
              </a:rPr>
              <a:t>, </a:t>
            </a:r>
            <a:r>
              <a:rPr lang="lt-LT" b="1" dirty="0">
                <a:latin typeface="Arial" panose="020B0604020202020204" pitchFamily="34" charset="0"/>
                <a:ea typeface="Arial Unicode MS"/>
              </a:rPr>
              <a:t>[Vardas]</a:t>
            </a:r>
            <a:r>
              <a:rPr lang="lt-LT" dirty="0">
                <a:latin typeface="Arial" panose="020B0604020202020204" pitchFamily="34" charset="0"/>
                <a:ea typeface="Arial Unicode MS"/>
              </a:rPr>
              <a:t> ir </a:t>
            </a:r>
            <a:r>
              <a:rPr lang="lt-LT" b="1" dirty="0">
                <a:latin typeface="Arial" panose="020B0604020202020204" pitchFamily="34" charset="0"/>
                <a:ea typeface="Arial Unicode MS"/>
              </a:rPr>
              <a:t>[Pavardė]</a:t>
            </a:r>
            <a:r>
              <a:rPr lang="lt-LT" dirty="0">
                <a:latin typeface="Arial" panose="020B0604020202020204" pitchFamily="34" charset="0"/>
                <a:ea typeface="Arial Unicode MS"/>
              </a:rPr>
              <a:t>. </a:t>
            </a:r>
            <a:r>
              <a:rPr lang="lt-LT" b="1" dirty="0">
                <a:latin typeface="Arial" panose="020B0604020202020204" pitchFamily="34" charset="0"/>
                <a:ea typeface="Arial Unicode MS"/>
              </a:rPr>
              <a:t>PASTABA. Saugant fizinio asmens duomenis, suvedus asmens vardą ir pavardę jo asmens kodas automatiškai neužpildomas, t .y. Jums turi būti žinomi visi fizinio asmens duomenys.</a:t>
            </a:r>
            <a:endParaRPr lang="lt-LT" dirty="0"/>
          </a:p>
        </p:txBody>
      </p:sp>
      <p:sp>
        <p:nvSpPr>
          <p:cNvPr id="7" name="Stačiakampis 6">
            <a:extLst>
              <a:ext uri="{FF2B5EF4-FFF2-40B4-BE49-F238E27FC236}">
                <a16:creationId xmlns:a16="http://schemas.microsoft.com/office/drawing/2014/main" id="{9EE4D204-71A1-4E9E-98EB-1F91EC06AAC4}"/>
              </a:ext>
            </a:extLst>
          </p:cNvPr>
          <p:cNvSpPr/>
          <p:nvPr/>
        </p:nvSpPr>
        <p:spPr>
          <a:xfrm>
            <a:off x="4504661" y="3667342"/>
            <a:ext cx="6489404" cy="8302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923911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DB4DB9D-0DBC-4855-B6EB-FFD09FCB9E93}"/>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3C9182D2-CB8E-4C1E-8EC8-5EB1947E70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540125"/>
            <a:ext cx="10248900" cy="2952750"/>
          </a:xfrm>
        </p:spPr>
      </p:pic>
      <p:sp>
        <p:nvSpPr>
          <p:cNvPr id="6" name="Stačiakampis 5">
            <a:extLst>
              <a:ext uri="{FF2B5EF4-FFF2-40B4-BE49-F238E27FC236}">
                <a16:creationId xmlns:a16="http://schemas.microsoft.com/office/drawing/2014/main" id="{F2FB85E9-5678-4E4C-9ED9-F5029B407269}"/>
              </a:ext>
            </a:extLst>
          </p:cNvPr>
          <p:cNvSpPr/>
          <p:nvPr/>
        </p:nvSpPr>
        <p:spPr>
          <a:xfrm>
            <a:off x="838199" y="1690688"/>
            <a:ext cx="10411047" cy="923330"/>
          </a:xfrm>
          <a:prstGeom prst="rect">
            <a:avLst/>
          </a:prstGeom>
        </p:spPr>
        <p:txBody>
          <a:bodyPr wrap="square">
            <a:spAutoFit/>
          </a:bodyPr>
          <a:lstStyle/>
          <a:p>
            <a:r>
              <a:rPr lang="lt-LT" dirty="0">
                <a:latin typeface="Arial" panose="020B0604020202020204" pitchFamily="34" charset="0"/>
                <a:ea typeface="Arial Unicode MS"/>
              </a:rPr>
              <a:t>Jeigu pasirenkate pavedimo davėjo tipo reikšmę „Užsienio valstybės asmuo“, užpildykite privalomus duomenų laukus: </a:t>
            </a:r>
            <a:r>
              <a:rPr lang="lt-LT" b="1" dirty="0">
                <a:latin typeface="Arial" panose="020B0604020202020204" pitchFamily="34" charset="0"/>
                <a:ea typeface="Arial Unicode MS"/>
              </a:rPr>
              <a:t>[Šalis]</a:t>
            </a:r>
            <a:r>
              <a:rPr lang="lt-LT" dirty="0">
                <a:latin typeface="Arial" panose="020B0604020202020204" pitchFamily="34" charset="0"/>
                <a:ea typeface="Arial Unicode MS"/>
              </a:rPr>
              <a:t>, </a:t>
            </a:r>
            <a:r>
              <a:rPr lang="lt-LT" b="1" dirty="0">
                <a:latin typeface="Arial" panose="020B0604020202020204" pitchFamily="34" charset="0"/>
                <a:ea typeface="Arial Unicode MS"/>
              </a:rPr>
              <a:t>[Kodas]</a:t>
            </a:r>
            <a:r>
              <a:rPr lang="lt-LT" dirty="0">
                <a:latin typeface="Arial" panose="020B0604020202020204" pitchFamily="34" charset="0"/>
                <a:ea typeface="Arial Unicode MS"/>
              </a:rPr>
              <a:t> ir </a:t>
            </a:r>
            <a:r>
              <a:rPr lang="lt-LT" b="1" dirty="0">
                <a:latin typeface="Arial" panose="020B0604020202020204" pitchFamily="34" charset="0"/>
                <a:ea typeface="Arial Unicode MS"/>
              </a:rPr>
              <a:t>[Pavadinimas]</a:t>
            </a:r>
            <a:r>
              <a:rPr lang="lt-LT" dirty="0">
                <a:latin typeface="Arial" panose="020B0604020202020204" pitchFamily="34" charset="0"/>
                <a:ea typeface="Arial Unicode MS"/>
              </a:rPr>
              <a:t>. Užsienio šalies pavadinimą pasirinkite iš pateikiamo šalių klasifikatoriaus.</a:t>
            </a:r>
            <a:endParaRPr lang="lt-LT" dirty="0"/>
          </a:p>
        </p:txBody>
      </p:sp>
      <p:sp>
        <p:nvSpPr>
          <p:cNvPr id="7" name="Stačiakampis 6">
            <a:extLst>
              <a:ext uri="{FF2B5EF4-FFF2-40B4-BE49-F238E27FC236}">
                <a16:creationId xmlns:a16="http://schemas.microsoft.com/office/drawing/2014/main" id="{68A02F50-897C-44EC-8326-4EE608BE49C9}"/>
              </a:ext>
            </a:extLst>
          </p:cNvPr>
          <p:cNvSpPr/>
          <p:nvPr/>
        </p:nvSpPr>
        <p:spPr>
          <a:xfrm>
            <a:off x="4377070" y="4186269"/>
            <a:ext cx="6489404" cy="24165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562950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94A0CFC-39C7-46E4-A3C6-AF2617372328}"/>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35A408FD-B3EE-4149-931E-1E0384C0B6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142715"/>
            <a:ext cx="10267950" cy="2971800"/>
          </a:xfrm>
        </p:spPr>
      </p:pic>
      <p:sp>
        <p:nvSpPr>
          <p:cNvPr id="6" name="Stačiakampis 5">
            <a:extLst>
              <a:ext uri="{FF2B5EF4-FFF2-40B4-BE49-F238E27FC236}">
                <a16:creationId xmlns:a16="http://schemas.microsoft.com/office/drawing/2014/main" id="{D383A876-F9C0-4EDB-A7E2-CCB3367A3AB0}"/>
              </a:ext>
            </a:extLst>
          </p:cNvPr>
          <p:cNvSpPr/>
          <p:nvPr/>
        </p:nvSpPr>
        <p:spPr>
          <a:xfrm>
            <a:off x="838199" y="1606367"/>
            <a:ext cx="10267949" cy="646331"/>
          </a:xfrm>
          <a:prstGeom prst="rect">
            <a:avLst/>
          </a:prstGeom>
        </p:spPr>
        <p:txBody>
          <a:bodyPr wrap="square">
            <a:spAutoFit/>
          </a:bodyPr>
          <a:lstStyle/>
          <a:p>
            <a:r>
              <a:rPr lang="lt-LT" dirty="0">
                <a:latin typeface="Arial" panose="020B0604020202020204" pitchFamily="34" charset="0"/>
                <a:ea typeface="Arial Unicode MS"/>
              </a:rPr>
              <a:t>Užpildę pavedimo davėjo tipo duomenis užpildykite duomenų lauką </a:t>
            </a:r>
            <a:r>
              <a:rPr lang="lt-LT" b="1" dirty="0">
                <a:latin typeface="Arial" panose="020B0604020202020204" pitchFamily="34" charset="0"/>
                <a:ea typeface="Arial Unicode MS"/>
              </a:rPr>
              <a:t>[Dalyvavimo forma]</a:t>
            </a:r>
            <a:r>
              <a:rPr lang="lt-LT" dirty="0">
                <a:latin typeface="Arial" panose="020B0604020202020204" pitchFamily="34" charset="0"/>
                <a:ea typeface="Arial Unicode MS"/>
              </a:rPr>
              <a:t>. Galimos reikšmės: „Dalyvis“, „Organizacijos steigėjas“, „Pavedimo davėjas“.</a:t>
            </a:r>
            <a:endParaRPr lang="lt-LT" dirty="0"/>
          </a:p>
        </p:txBody>
      </p:sp>
      <p:sp>
        <p:nvSpPr>
          <p:cNvPr id="7" name="Stačiakampis 6">
            <a:extLst>
              <a:ext uri="{FF2B5EF4-FFF2-40B4-BE49-F238E27FC236}">
                <a16:creationId xmlns:a16="http://schemas.microsoft.com/office/drawing/2014/main" id="{FF58AF05-8A69-459E-8C6C-2446BED55014}"/>
              </a:ext>
            </a:extLst>
          </p:cNvPr>
          <p:cNvSpPr/>
          <p:nvPr/>
        </p:nvSpPr>
        <p:spPr>
          <a:xfrm>
            <a:off x="942754" y="4582633"/>
            <a:ext cx="3299637" cy="14460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283540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1F80B1C-F88F-4A58-950C-A16FEFD465BB}"/>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6CC60436-05D8-405B-A4A4-6682E1DECF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16" y="3117199"/>
            <a:ext cx="10515600" cy="3453721"/>
          </a:xfrm>
        </p:spPr>
      </p:pic>
      <p:sp>
        <p:nvSpPr>
          <p:cNvPr id="6" name="Stačiakampis 5">
            <a:extLst>
              <a:ext uri="{FF2B5EF4-FFF2-40B4-BE49-F238E27FC236}">
                <a16:creationId xmlns:a16="http://schemas.microsoft.com/office/drawing/2014/main" id="{A537210B-CEA4-411A-93DD-95F0810A3930}"/>
              </a:ext>
            </a:extLst>
          </p:cNvPr>
          <p:cNvSpPr/>
          <p:nvPr/>
        </p:nvSpPr>
        <p:spPr>
          <a:xfrm>
            <a:off x="838199" y="1395424"/>
            <a:ext cx="10613065" cy="369332"/>
          </a:xfrm>
          <a:prstGeom prst="rect">
            <a:avLst/>
          </a:prstGeom>
        </p:spPr>
        <p:txBody>
          <a:bodyPr wrap="square">
            <a:spAutoFit/>
          </a:bodyPr>
          <a:lstStyle/>
          <a:p>
            <a:r>
              <a:rPr lang="lt-LT" dirty="0">
                <a:latin typeface="Arial" panose="020B0604020202020204" pitchFamily="34" charset="0"/>
                <a:ea typeface="Arial Unicode MS"/>
              </a:rPr>
              <a:t>GI organizacijos / užstato administratoriaus pavedimų davėjų sąraše matote sukurtą pavedimo davėją.</a:t>
            </a:r>
            <a:endParaRPr lang="lt-LT" dirty="0"/>
          </a:p>
        </p:txBody>
      </p:sp>
      <p:sp>
        <p:nvSpPr>
          <p:cNvPr id="7" name="Stačiakampis 6">
            <a:extLst>
              <a:ext uri="{FF2B5EF4-FFF2-40B4-BE49-F238E27FC236}">
                <a16:creationId xmlns:a16="http://schemas.microsoft.com/office/drawing/2014/main" id="{BB535F8E-80F6-4B31-B132-AE9687F468FE}"/>
              </a:ext>
            </a:extLst>
          </p:cNvPr>
          <p:cNvSpPr/>
          <p:nvPr/>
        </p:nvSpPr>
        <p:spPr>
          <a:xfrm>
            <a:off x="838198" y="1764756"/>
            <a:ext cx="9911318" cy="369332"/>
          </a:xfrm>
          <a:prstGeom prst="rect">
            <a:avLst/>
          </a:prstGeom>
        </p:spPr>
        <p:txBody>
          <a:bodyPr wrap="square">
            <a:spAutoFit/>
          </a:bodyPr>
          <a:lstStyle/>
          <a:p>
            <a:r>
              <a:rPr lang="lt-LT" dirty="0">
                <a:latin typeface="Arial" panose="020B0604020202020204" pitchFamily="34" charset="0"/>
                <a:ea typeface="Arial Unicode MS"/>
              </a:rPr>
              <a:t>Sukūrę pavedimo davėją galite jam nurodyti kolektyvios atsakomybės duomenis.</a:t>
            </a:r>
            <a:endParaRPr lang="lt-LT" dirty="0"/>
          </a:p>
        </p:txBody>
      </p:sp>
      <p:sp>
        <p:nvSpPr>
          <p:cNvPr id="8" name="Stačiakampis 7">
            <a:extLst>
              <a:ext uri="{FF2B5EF4-FFF2-40B4-BE49-F238E27FC236}">
                <a16:creationId xmlns:a16="http://schemas.microsoft.com/office/drawing/2014/main" id="{773139EA-43D7-4FAE-9E99-5D54E8922503}"/>
              </a:ext>
            </a:extLst>
          </p:cNvPr>
          <p:cNvSpPr/>
          <p:nvPr/>
        </p:nvSpPr>
        <p:spPr>
          <a:xfrm>
            <a:off x="838197" y="2219167"/>
            <a:ext cx="10421681" cy="646331"/>
          </a:xfrm>
          <a:prstGeom prst="rect">
            <a:avLst/>
          </a:prstGeom>
        </p:spPr>
        <p:txBody>
          <a:bodyPr wrap="square">
            <a:spAutoFit/>
          </a:bodyPr>
          <a:lstStyle/>
          <a:p>
            <a:r>
              <a:rPr lang="lt-LT" dirty="0">
                <a:latin typeface="Arial" panose="020B0604020202020204" pitchFamily="34" charset="0"/>
                <a:ea typeface="Arial Unicode MS"/>
              </a:rPr>
              <a:t>Norėdami pridėti kolektyvios atsakomybės duomenis, paspauskite gaminių/pakuočių srautų pridėjimo mygtuką </a:t>
            </a:r>
            <a:endParaRPr lang="lt-LT" dirty="0"/>
          </a:p>
        </p:txBody>
      </p:sp>
      <p:sp>
        <p:nvSpPr>
          <p:cNvPr id="9" name="Stačiakampis 8">
            <a:extLst>
              <a:ext uri="{FF2B5EF4-FFF2-40B4-BE49-F238E27FC236}">
                <a16:creationId xmlns:a16="http://schemas.microsoft.com/office/drawing/2014/main" id="{CC0B249A-1CC3-4428-9837-B327AC1ACDD4}"/>
              </a:ext>
            </a:extLst>
          </p:cNvPr>
          <p:cNvSpPr/>
          <p:nvPr/>
        </p:nvSpPr>
        <p:spPr>
          <a:xfrm>
            <a:off x="5276406" y="6177516"/>
            <a:ext cx="1034902" cy="478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9">
            <a:extLst>
              <a:ext uri="{FF2B5EF4-FFF2-40B4-BE49-F238E27FC236}">
                <a16:creationId xmlns:a16="http://schemas.microsoft.com/office/drawing/2014/main" id="{F1230FD9-D3F8-4A59-9F25-D0E182B7FBC6}"/>
              </a:ext>
            </a:extLst>
          </p:cNvPr>
          <p:cNvSpPr/>
          <p:nvPr/>
        </p:nvSpPr>
        <p:spPr>
          <a:xfrm>
            <a:off x="10644077" y="5131066"/>
            <a:ext cx="1419446" cy="663020"/>
          </a:xfrm>
          <a:prstGeom prst="wedgeRectCallout">
            <a:avLst>
              <a:gd name="adj1" fmla="val -85996"/>
              <a:gd name="adj2" fmla="val 13269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Kurti pavedimą</a:t>
            </a:r>
          </a:p>
        </p:txBody>
      </p:sp>
    </p:spTree>
    <p:extLst>
      <p:ext uri="{BB962C8B-B14F-4D97-AF65-F5344CB8AC3E}">
        <p14:creationId xmlns:p14="http://schemas.microsoft.com/office/powerpoint/2010/main" val="2308937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D21AD0E-37DF-4E5B-82E8-2FF75786661A}"/>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7A327608-8CC1-4FD4-BE21-2CD22B10A2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2689" y="2269127"/>
            <a:ext cx="10042530" cy="4351338"/>
          </a:xfrm>
        </p:spPr>
      </p:pic>
      <p:sp>
        <p:nvSpPr>
          <p:cNvPr id="6" name="Stačiakampis 5">
            <a:extLst>
              <a:ext uri="{FF2B5EF4-FFF2-40B4-BE49-F238E27FC236}">
                <a16:creationId xmlns:a16="http://schemas.microsoft.com/office/drawing/2014/main" id="{79508B6C-8BCC-48E3-970C-D4958E171F5D}"/>
              </a:ext>
            </a:extLst>
          </p:cNvPr>
          <p:cNvSpPr/>
          <p:nvPr/>
        </p:nvSpPr>
        <p:spPr>
          <a:xfrm>
            <a:off x="838200" y="1510399"/>
            <a:ext cx="11006470" cy="646331"/>
          </a:xfrm>
          <a:prstGeom prst="rect">
            <a:avLst/>
          </a:prstGeom>
        </p:spPr>
        <p:txBody>
          <a:bodyPr wrap="square">
            <a:spAutoFit/>
          </a:bodyPr>
          <a:lstStyle/>
          <a:p>
            <a:r>
              <a:rPr lang="lt-LT" dirty="0">
                <a:latin typeface="Arial" panose="020B0604020202020204" pitchFamily="34" charset="0"/>
                <a:ea typeface="Arial Unicode MS"/>
              </a:rPr>
              <a:t>Paspaudus kolektyvios atsakomybės gaminių/pakuočių srautų pridėjimo mygtuką atsidaro gaminių/pakuočių srauto, kuriam bus nurodyta kolektyvi atsakomybė, pasirinkimo langas.</a:t>
            </a:r>
            <a:endParaRPr lang="lt-LT" dirty="0"/>
          </a:p>
        </p:txBody>
      </p:sp>
      <p:sp>
        <p:nvSpPr>
          <p:cNvPr id="7" name="Stačiakampis 6">
            <a:extLst>
              <a:ext uri="{FF2B5EF4-FFF2-40B4-BE49-F238E27FC236}">
                <a16:creationId xmlns:a16="http://schemas.microsoft.com/office/drawing/2014/main" id="{6BC57216-01BF-4EAF-BFBC-7321CE56801B}"/>
              </a:ext>
            </a:extLst>
          </p:cNvPr>
          <p:cNvSpPr/>
          <p:nvPr/>
        </p:nvSpPr>
        <p:spPr>
          <a:xfrm>
            <a:off x="10429692" y="5347600"/>
            <a:ext cx="1414978" cy="10106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4806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BBE43B3-39AA-478D-87D3-4349D095C8CE}"/>
              </a:ext>
            </a:extLst>
          </p:cNvPr>
          <p:cNvSpPr>
            <a:spLocks noGrp="1"/>
          </p:cNvSpPr>
          <p:nvPr>
            <p:ph type="title"/>
          </p:nvPr>
        </p:nvSpPr>
        <p:spPr/>
        <p:txBody>
          <a:bodyPr/>
          <a:lstStyle/>
          <a:p>
            <a:r>
              <a:rPr lang="lt-LT" dirty="0"/>
              <a:t>Naujo pavedimo davėjo duomenų suvedimas</a:t>
            </a:r>
          </a:p>
        </p:txBody>
      </p:sp>
      <p:sp>
        <p:nvSpPr>
          <p:cNvPr id="5" name="Stačiakampis 4">
            <a:extLst>
              <a:ext uri="{FF2B5EF4-FFF2-40B4-BE49-F238E27FC236}">
                <a16:creationId xmlns:a16="http://schemas.microsoft.com/office/drawing/2014/main" id="{65105C03-56B4-4D0F-86C8-4438B80963F3}"/>
              </a:ext>
            </a:extLst>
          </p:cNvPr>
          <p:cNvSpPr/>
          <p:nvPr/>
        </p:nvSpPr>
        <p:spPr>
          <a:xfrm>
            <a:off x="838199" y="1446603"/>
            <a:ext cx="10389781" cy="646331"/>
          </a:xfrm>
          <a:prstGeom prst="rect">
            <a:avLst/>
          </a:prstGeom>
        </p:spPr>
        <p:txBody>
          <a:bodyPr wrap="square">
            <a:spAutoFit/>
          </a:bodyPr>
          <a:lstStyle/>
          <a:p>
            <a:r>
              <a:rPr lang="lt-LT" dirty="0">
                <a:latin typeface="Arial" panose="020B0604020202020204" pitchFamily="34" charset="0"/>
                <a:ea typeface="Arial Unicode MS"/>
              </a:rPr>
              <a:t>Gaminių/pakuočių srautai rodomi pagal turimas licencijas, t. y. rodomi tik tie gaminių/pakuočių srautai su kuriais susietos organizacijos turimos galiojančios ir negaliojančios licencijos.</a:t>
            </a:r>
            <a:endParaRPr lang="lt-LT" dirty="0"/>
          </a:p>
        </p:txBody>
      </p:sp>
      <p:sp>
        <p:nvSpPr>
          <p:cNvPr id="6" name="Stačiakampis 5">
            <a:extLst>
              <a:ext uri="{FF2B5EF4-FFF2-40B4-BE49-F238E27FC236}">
                <a16:creationId xmlns:a16="http://schemas.microsoft.com/office/drawing/2014/main" id="{56BA2F5D-27F6-47D6-9CA3-0E29CDCBF7F2}"/>
              </a:ext>
            </a:extLst>
          </p:cNvPr>
          <p:cNvSpPr/>
          <p:nvPr/>
        </p:nvSpPr>
        <p:spPr>
          <a:xfrm>
            <a:off x="838198" y="2092934"/>
            <a:ext cx="10389780" cy="646331"/>
          </a:xfrm>
          <a:prstGeom prst="rect">
            <a:avLst/>
          </a:prstGeom>
        </p:spPr>
        <p:txBody>
          <a:bodyPr wrap="square">
            <a:spAutoFit/>
          </a:bodyPr>
          <a:lstStyle/>
          <a:p>
            <a:r>
              <a:rPr lang="lt-LT" dirty="0">
                <a:latin typeface="Arial" panose="020B0604020202020204" pitchFamily="34" charset="0"/>
                <a:ea typeface="Arial Unicode MS"/>
              </a:rPr>
              <a:t>Išsirinkite norimą gaminių/pakuočių srautą, paspauskite ant jo - atsidaro to gaminių/pakuočių srauto kolektyvios atsakomybės duomenų pildymo forma.</a:t>
            </a:r>
            <a:endParaRPr lang="lt-LT" dirty="0"/>
          </a:p>
        </p:txBody>
      </p:sp>
    </p:spTree>
    <p:extLst>
      <p:ext uri="{BB962C8B-B14F-4D97-AF65-F5344CB8AC3E}">
        <p14:creationId xmlns:p14="http://schemas.microsoft.com/office/powerpoint/2010/main" val="1085606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6A0EFB5-51EC-483D-87D3-E14CE8AF1C51}"/>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2672523F-5E4F-42DD-8CE6-22FB350752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2110" y="2868040"/>
            <a:ext cx="10287000" cy="3733800"/>
          </a:xfrm>
        </p:spPr>
      </p:pic>
      <p:sp>
        <p:nvSpPr>
          <p:cNvPr id="6" name="Stačiakampis 5">
            <a:extLst>
              <a:ext uri="{FF2B5EF4-FFF2-40B4-BE49-F238E27FC236}">
                <a16:creationId xmlns:a16="http://schemas.microsoft.com/office/drawing/2014/main" id="{6A6347D8-0842-4297-AE63-64D2AA2630D1}"/>
              </a:ext>
            </a:extLst>
          </p:cNvPr>
          <p:cNvSpPr/>
          <p:nvPr/>
        </p:nvSpPr>
        <p:spPr>
          <a:xfrm>
            <a:off x="838200" y="1434590"/>
            <a:ext cx="10815084" cy="1477328"/>
          </a:xfrm>
          <a:prstGeom prst="rect">
            <a:avLst/>
          </a:prstGeom>
        </p:spPr>
        <p:txBody>
          <a:bodyPr wrap="square">
            <a:spAutoFit/>
          </a:bodyPr>
          <a:lstStyle/>
          <a:p>
            <a:r>
              <a:rPr lang="lt-LT" dirty="0">
                <a:latin typeface="Arial" panose="020B0604020202020204" pitchFamily="34" charset="0"/>
                <a:ea typeface="Arial Unicode MS"/>
              </a:rPr>
              <a:t>Nepriklausomai nuo pasirinkto gaminių/pakuočių srauto reikės užpildyti šiuos privalomus duomenis: </a:t>
            </a:r>
            <a:r>
              <a:rPr lang="lt-LT" b="1" dirty="0">
                <a:latin typeface="Arial" panose="020B0604020202020204" pitchFamily="34" charset="0"/>
                <a:ea typeface="Arial Unicode MS"/>
              </a:rPr>
              <a:t>[Sutarties pasirašymo data]</a:t>
            </a:r>
            <a:r>
              <a:rPr lang="lt-LT" dirty="0">
                <a:latin typeface="Arial" panose="020B0604020202020204" pitchFamily="34" charset="0"/>
                <a:ea typeface="Arial Unicode MS"/>
              </a:rPr>
              <a:t>,</a:t>
            </a:r>
            <a:r>
              <a:rPr lang="lt-LT" b="1" dirty="0">
                <a:latin typeface="Arial" panose="020B0604020202020204" pitchFamily="34" charset="0"/>
                <a:ea typeface="Arial Unicode MS"/>
              </a:rPr>
              <a:t> [Pavedimo galiojimo pradžia]</a:t>
            </a:r>
            <a:r>
              <a:rPr lang="lt-LT" dirty="0">
                <a:latin typeface="Arial" panose="020B0604020202020204" pitchFamily="34" charset="0"/>
                <a:ea typeface="Arial Unicode MS"/>
              </a:rPr>
              <a:t>. Sutarties pasirašymo data – datos pildymo laukas, kuriame įrašoma kada buvo pasirašyta pavedimo davimo sutartis. Pavedimo galiojimo pradžia– datos pildymo laukas, kuriame įrašoma nuo kada pavedimo davėjas gali rinktis kolektyvią atsakomybę susijusiam gaminių/pakuočių srautui.</a:t>
            </a:r>
            <a:endParaRPr lang="lt-LT" dirty="0"/>
          </a:p>
        </p:txBody>
      </p:sp>
      <p:sp>
        <p:nvSpPr>
          <p:cNvPr id="7" name="Stačiakampis 6">
            <a:extLst>
              <a:ext uri="{FF2B5EF4-FFF2-40B4-BE49-F238E27FC236}">
                <a16:creationId xmlns:a16="http://schemas.microsoft.com/office/drawing/2014/main" id="{8830ED1D-30D3-4096-87DB-E432CFC459AE}"/>
              </a:ext>
            </a:extLst>
          </p:cNvPr>
          <p:cNvSpPr/>
          <p:nvPr/>
        </p:nvSpPr>
        <p:spPr>
          <a:xfrm>
            <a:off x="1423915" y="3476048"/>
            <a:ext cx="10059248" cy="766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79331C71-5C6B-4B84-A82C-B2F40A577808}"/>
              </a:ext>
            </a:extLst>
          </p:cNvPr>
          <p:cNvSpPr/>
          <p:nvPr/>
        </p:nvSpPr>
        <p:spPr>
          <a:xfrm>
            <a:off x="3541528" y="5829855"/>
            <a:ext cx="1419446" cy="663020"/>
          </a:xfrm>
          <a:prstGeom prst="wedgeRectCallout">
            <a:avLst>
              <a:gd name="adj1" fmla="val -93487"/>
              <a:gd name="adj2" fmla="val 2044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Kurti</a:t>
            </a:r>
          </a:p>
        </p:txBody>
      </p:sp>
    </p:spTree>
    <p:extLst>
      <p:ext uri="{BB962C8B-B14F-4D97-AF65-F5344CB8AC3E}">
        <p14:creationId xmlns:p14="http://schemas.microsoft.com/office/powerpoint/2010/main" val="1236371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303E0E4-2515-4446-BDE8-00F86FB634CA}"/>
              </a:ext>
            </a:extLst>
          </p:cNvPr>
          <p:cNvSpPr>
            <a:spLocks noGrp="1"/>
          </p:cNvSpPr>
          <p:nvPr>
            <p:ph type="title"/>
          </p:nvPr>
        </p:nvSpPr>
        <p:spPr/>
        <p:txBody>
          <a:bodyPr/>
          <a:lstStyle/>
          <a:p>
            <a:r>
              <a:rPr lang="lt-LT" dirty="0"/>
              <a:t>Naujo pavedimo davėjo duomenų suvedimas</a:t>
            </a:r>
          </a:p>
        </p:txBody>
      </p:sp>
      <p:sp>
        <p:nvSpPr>
          <p:cNvPr id="4" name="Stačiakampis 3">
            <a:extLst>
              <a:ext uri="{FF2B5EF4-FFF2-40B4-BE49-F238E27FC236}">
                <a16:creationId xmlns:a16="http://schemas.microsoft.com/office/drawing/2014/main" id="{E0ECE29A-3FBB-4DEA-B3B1-61E5F16DA690}"/>
              </a:ext>
            </a:extLst>
          </p:cNvPr>
          <p:cNvSpPr/>
          <p:nvPr/>
        </p:nvSpPr>
        <p:spPr>
          <a:xfrm>
            <a:off x="838200" y="1594079"/>
            <a:ext cx="10515600" cy="1477328"/>
          </a:xfrm>
          <a:prstGeom prst="rect">
            <a:avLst/>
          </a:prstGeom>
        </p:spPr>
        <p:txBody>
          <a:bodyPr wrap="square">
            <a:spAutoFit/>
          </a:bodyPr>
          <a:lstStyle/>
          <a:p>
            <a:r>
              <a:rPr lang="lt-LT" b="1" dirty="0">
                <a:latin typeface="Arial" panose="020B0604020202020204" pitchFamily="34" charset="0"/>
                <a:ea typeface="Arial Unicode MS"/>
              </a:rPr>
              <a:t>PASTABA. Jei keičiasi sutartis tarp pavedimo davėjo ir GI organizacijos/užstato administratoriaus, tada ankstesniam įrašui nurodoma pavedimo galiojimo pabaigos data ir sukuriamas naujas įrašas su nauja pavedimo galiojimo pradžia nuo sutarties pasikeitimo. </a:t>
            </a:r>
            <a:r>
              <a:rPr lang="lt-LT" dirty="0">
                <a:latin typeface="Arial" panose="020B0604020202020204" pitchFamily="34" charset="0"/>
                <a:ea typeface="Arial Unicode MS"/>
              </a:rPr>
              <a:t>Pavedimo galiojimo pabaiga – datos pildymo laukas, kuriame įrašoma iki kada pavedimo davėjas gali rinktis kolektyvią atsakomybę susijusiam gaminių/pakuočių srautui.</a:t>
            </a:r>
            <a:endParaRPr lang="lt-LT" dirty="0"/>
          </a:p>
        </p:txBody>
      </p:sp>
    </p:spTree>
    <p:extLst>
      <p:ext uri="{BB962C8B-B14F-4D97-AF65-F5344CB8AC3E}">
        <p14:creationId xmlns:p14="http://schemas.microsoft.com/office/powerpoint/2010/main" val="1762205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CEC61FA-5C04-4EFE-9CF6-1E1E009BD960}"/>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054FE208-73F9-4070-9E59-3FBE1D893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429000"/>
            <a:ext cx="10267950" cy="3048000"/>
          </a:xfrm>
        </p:spPr>
      </p:pic>
      <p:sp>
        <p:nvSpPr>
          <p:cNvPr id="6" name="Stačiakampis 5">
            <a:extLst>
              <a:ext uri="{FF2B5EF4-FFF2-40B4-BE49-F238E27FC236}">
                <a16:creationId xmlns:a16="http://schemas.microsoft.com/office/drawing/2014/main" id="{ACAEA202-0E7E-4176-B57E-AC29FBC03057}"/>
              </a:ext>
            </a:extLst>
          </p:cNvPr>
          <p:cNvSpPr/>
          <p:nvPr/>
        </p:nvSpPr>
        <p:spPr>
          <a:xfrm>
            <a:off x="838199" y="1552376"/>
            <a:ext cx="10267949" cy="1200329"/>
          </a:xfrm>
          <a:prstGeom prst="rect">
            <a:avLst/>
          </a:prstGeom>
        </p:spPr>
        <p:txBody>
          <a:bodyPr wrap="square">
            <a:spAutoFit/>
          </a:bodyPr>
          <a:lstStyle/>
          <a:p>
            <a:r>
              <a:rPr lang="lt-LT" dirty="0">
                <a:latin typeface="Arial" panose="020B0604020202020204" pitchFamily="34" charset="0"/>
                <a:ea typeface="Arial Unicode MS"/>
              </a:rPr>
              <a:t>Jeigu pasirenkate alyvų srautą, matysite požymio </a:t>
            </a:r>
            <a:r>
              <a:rPr lang="lt-LT" b="1" dirty="0">
                <a:latin typeface="Arial" panose="020B0604020202020204" pitchFamily="34" charset="0"/>
                <a:ea typeface="Arial Unicode MS"/>
              </a:rPr>
              <a:t>[Alyvų rūšis]</a:t>
            </a:r>
            <a:r>
              <a:rPr lang="lt-LT" dirty="0">
                <a:latin typeface="Arial" panose="020B0604020202020204" pitchFamily="34" charset="0"/>
                <a:ea typeface="Arial Unicode MS"/>
              </a:rPr>
              <a:t> reikšmę „Kita alyva“. Pasirinkite koks gamintojo ir (ar) importuotojo, su kuriuo pasirašėte sutartį dėl gaminių ar pakuočių atliekų tvarkymo organizavimo, veiklos būdas iš galimų reikšmių: </a:t>
            </a:r>
            <a:r>
              <a:rPr lang="lt-LT" b="1" dirty="0">
                <a:latin typeface="Arial" panose="020B0604020202020204" pitchFamily="34" charset="0"/>
                <a:ea typeface="Arial Unicode MS"/>
              </a:rPr>
              <a:t>[Sunaudojimas savoms reikmėms]</a:t>
            </a:r>
            <a:r>
              <a:rPr lang="lt-LT" dirty="0">
                <a:latin typeface="Arial" panose="020B0604020202020204" pitchFamily="34" charset="0"/>
                <a:ea typeface="Arial Unicode MS"/>
              </a:rPr>
              <a:t>,</a:t>
            </a:r>
            <a:r>
              <a:rPr lang="lt-LT" b="1" dirty="0">
                <a:latin typeface="Arial" panose="020B0604020202020204" pitchFamily="34" charset="0"/>
                <a:ea typeface="Arial Unicode MS"/>
              </a:rPr>
              <a:t> [Prekyba LR vidaus rinkai]</a:t>
            </a:r>
            <a:endParaRPr lang="lt-LT" dirty="0"/>
          </a:p>
        </p:txBody>
      </p:sp>
    </p:spTree>
    <p:extLst>
      <p:ext uri="{BB962C8B-B14F-4D97-AF65-F5344CB8AC3E}">
        <p14:creationId xmlns:p14="http://schemas.microsoft.com/office/powerpoint/2010/main" val="1220178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78E9FDC-8205-4C73-8B30-0C30E42E89E5}"/>
              </a:ext>
            </a:extLst>
          </p:cNvPr>
          <p:cNvSpPr>
            <a:spLocks noGrp="1"/>
          </p:cNvSpPr>
          <p:nvPr>
            <p:ph type="title"/>
          </p:nvPr>
        </p:nvSpPr>
        <p:spPr/>
        <p:txBody>
          <a:bodyPr/>
          <a:lstStyle/>
          <a:p>
            <a:r>
              <a:rPr lang="lt-LT" dirty="0"/>
              <a:t>Sąvokos ir santrumpos</a:t>
            </a:r>
          </a:p>
        </p:txBody>
      </p:sp>
      <p:graphicFrame>
        <p:nvGraphicFramePr>
          <p:cNvPr id="5" name="Turinio vietos rezervavimo ženklas 4">
            <a:extLst>
              <a:ext uri="{FF2B5EF4-FFF2-40B4-BE49-F238E27FC236}">
                <a16:creationId xmlns:a16="http://schemas.microsoft.com/office/drawing/2014/main" id="{7FABA364-4F55-4C64-828D-F7E440759FC8}"/>
              </a:ext>
            </a:extLst>
          </p:cNvPr>
          <p:cNvGraphicFramePr>
            <a:graphicFrameLocks noGrp="1"/>
          </p:cNvGraphicFramePr>
          <p:nvPr>
            <p:ph idx="1"/>
            <p:extLst>
              <p:ext uri="{D42A27DB-BD31-4B8C-83A1-F6EECF244321}">
                <p14:modId xmlns:p14="http://schemas.microsoft.com/office/powerpoint/2010/main" val="3589319577"/>
              </p:ext>
            </p:extLst>
          </p:nvPr>
        </p:nvGraphicFramePr>
        <p:xfrm>
          <a:off x="838200" y="1825625"/>
          <a:ext cx="10515600" cy="3606800"/>
        </p:xfrm>
        <a:graphic>
          <a:graphicData uri="http://schemas.openxmlformats.org/drawingml/2006/table">
            <a:tbl>
              <a:tblPr firstRow="1" bandRow="1">
                <a:tableStyleId>{5C22544A-7EE6-4342-B048-85BDC9FD1C3A}</a:tableStyleId>
              </a:tblPr>
              <a:tblGrid>
                <a:gridCol w="3333750">
                  <a:extLst>
                    <a:ext uri="{9D8B030D-6E8A-4147-A177-3AD203B41FA5}">
                      <a16:colId xmlns:a16="http://schemas.microsoft.com/office/drawing/2014/main" val="1228478808"/>
                    </a:ext>
                  </a:extLst>
                </a:gridCol>
                <a:gridCol w="7181850">
                  <a:extLst>
                    <a:ext uri="{9D8B030D-6E8A-4147-A177-3AD203B41FA5}">
                      <a16:colId xmlns:a16="http://schemas.microsoft.com/office/drawing/2014/main" val="3326198315"/>
                    </a:ext>
                  </a:extLst>
                </a:gridCol>
              </a:tblGrid>
              <a:tr h="370840">
                <a:tc>
                  <a:txBody>
                    <a:bodyPr/>
                    <a:lstStyle/>
                    <a:p>
                      <a:r>
                        <a:rPr lang="lt-LT" dirty="0"/>
                        <a:t>Sąvoka</a:t>
                      </a:r>
                    </a:p>
                  </a:txBody>
                  <a:tcPr/>
                </a:tc>
                <a:tc>
                  <a:txBody>
                    <a:bodyPr/>
                    <a:lstStyle/>
                    <a:p>
                      <a:r>
                        <a:rPr lang="lt-LT" dirty="0"/>
                        <a:t>Apibrėžimas</a:t>
                      </a:r>
                    </a:p>
                  </a:txBody>
                  <a:tcPr/>
                </a:tc>
                <a:extLst>
                  <a:ext uri="{0D108BD9-81ED-4DB2-BD59-A6C34878D82A}">
                    <a16:rowId xmlns:a16="http://schemas.microsoft.com/office/drawing/2014/main" val="1401272364"/>
                  </a:ext>
                </a:extLst>
              </a:tr>
              <a:tr h="370840">
                <a:tc>
                  <a:txBody>
                    <a:bodyPr/>
                    <a:lstStyle/>
                    <a:p>
                      <a:r>
                        <a:rPr lang="lt-LT" dirty="0"/>
                        <a:t>GPAIS</a:t>
                      </a:r>
                    </a:p>
                  </a:txBody>
                  <a:tcPr/>
                </a:tc>
                <a:tc>
                  <a:txBody>
                    <a:bodyPr/>
                    <a:lstStyle/>
                    <a:p>
                      <a:r>
                        <a:rPr lang="lt-LT" dirty="0"/>
                        <a:t>Vieninga gaminių, pakuočių ir atliekų apskaitos informacinė sistema</a:t>
                      </a:r>
                    </a:p>
                  </a:txBody>
                  <a:tcPr/>
                </a:tc>
                <a:extLst>
                  <a:ext uri="{0D108BD9-81ED-4DB2-BD59-A6C34878D82A}">
                    <a16:rowId xmlns:a16="http://schemas.microsoft.com/office/drawing/2014/main" val="3730102337"/>
                  </a:ext>
                </a:extLst>
              </a:tr>
              <a:tr h="370840">
                <a:tc>
                  <a:txBody>
                    <a:bodyPr/>
                    <a:lstStyle/>
                    <a:p>
                      <a:r>
                        <a:rPr lang="lt-LT" dirty="0"/>
                        <a:t>GI</a:t>
                      </a:r>
                    </a:p>
                  </a:txBody>
                  <a:tcPr/>
                </a:tc>
                <a:tc>
                  <a:txBody>
                    <a:bodyPr/>
                    <a:lstStyle/>
                    <a:p>
                      <a:r>
                        <a:rPr lang="lt-LT" dirty="0"/>
                        <a:t>Gamintojas ir (ar) importuotojas</a:t>
                      </a:r>
                    </a:p>
                  </a:txBody>
                  <a:tcPr/>
                </a:tc>
                <a:extLst>
                  <a:ext uri="{0D108BD9-81ED-4DB2-BD59-A6C34878D82A}">
                    <a16:rowId xmlns:a16="http://schemas.microsoft.com/office/drawing/2014/main" val="1214268375"/>
                  </a:ext>
                </a:extLst>
              </a:tr>
              <a:tr h="370840">
                <a:tc>
                  <a:txBody>
                    <a:bodyPr/>
                    <a:lstStyle/>
                    <a:p>
                      <a:r>
                        <a:rPr lang="lt-LT" dirty="0"/>
                        <a:t>Įrodantis dokumentas</a:t>
                      </a:r>
                    </a:p>
                  </a:txBody>
                  <a:tcPr/>
                </a:tc>
                <a:tc>
                  <a:txBody>
                    <a:bodyPr/>
                    <a:lstStyle/>
                    <a:p>
                      <a:r>
                        <a:rPr lang="lt-LT" dirty="0"/>
                        <a:t>Gaminių ir (ar) pakuočių atliekų sutvarkymą įrodantis dokumentas</a:t>
                      </a:r>
                    </a:p>
                  </a:txBody>
                  <a:tcPr/>
                </a:tc>
                <a:extLst>
                  <a:ext uri="{0D108BD9-81ED-4DB2-BD59-A6C34878D82A}">
                    <a16:rowId xmlns:a16="http://schemas.microsoft.com/office/drawing/2014/main" val="1087505097"/>
                  </a:ext>
                </a:extLst>
              </a:tr>
              <a:tr h="370840">
                <a:tc>
                  <a:txBody>
                    <a:bodyPr/>
                    <a:lstStyle/>
                    <a:p>
                      <a:r>
                        <a:rPr lang="lt-LT" dirty="0"/>
                        <a:t>ENTP</a:t>
                      </a:r>
                    </a:p>
                  </a:txBody>
                  <a:tcPr/>
                </a:tc>
                <a:tc>
                  <a:txBody>
                    <a:bodyPr/>
                    <a:lstStyle/>
                    <a:p>
                      <a:r>
                        <a:rPr lang="lt-LT" dirty="0"/>
                        <a:t>Eksploatuoti netinkama transporto priemonė</a:t>
                      </a:r>
                    </a:p>
                  </a:txBody>
                  <a:tcPr/>
                </a:tc>
                <a:extLst>
                  <a:ext uri="{0D108BD9-81ED-4DB2-BD59-A6C34878D82A}">
                    <a16:rowId xmlns:a16="http://schemas.microsoft.com/office/drawing/2014/main" val="1555789530"/>
                  </a:ext>
                </a:extLst>
              </a:tr>
              <a:tr h="370840">
                <a:tc>
                  <a:txBody>
                    <a:bodyPr/>
                    <a:lstStyle/>
                    <a:p>
                      <a:r>
                        <a:rPr lang="lt-LT" dirty="0"/>
                        <a:t>EEĮ</a:t>
                      </a:r>
                    </a:p>
                  </a:txBody>
                  <a:tcPr/>
                </a:tc>
                <a:tc>
                  <a:txBody>
                    <a:bodyPr/>
                    <a:lstStyle/>
                    <a:p>
                      <a:r>
                        <a:rPr lang="lt-LT" dirty="0"/>
                        <a:t>Elektros ir elektroninė įranga</a:t>
                      </a:r>
                    </a:p>
                  </a:txBody>
                  <a:tcPr/>
                </a:tc>
                <a:extLst>
                  <a:ext uri="{0D108BD9-81ED-4DB2-BD59-A6C34878D82A}">
                    <a16:rowId xmlns:a16="http://schemas.microsoft.com/office/drawing/2014/main" val="2848209109"/>
                  </a:ext>
                </a:extLst>
              </a:tr>
              <a:tr h="370840">
                <a:tc>
                  <a:txBody>
                    <a:bodyPr/>
                    <a:lstStyle/>
                    <a:p>
                      <a:r>
                        <a:rPr lang="lt-LT" dirty="0"/>
                        <a:t>GI organizacija</a:t>
                      </a:r>
                    </a:p>
                  </a:txBody>
                  <a:tcPr/>
                </a:tc>
                <a:tc>
                  <a:txBody>
                    <a:bodyPr/>
                    <a:lstStyle/>
                    <a:p>
                      <a:r>
                        <a:rPr lang="lt-LT" dirty="0"/>
                        <a:t>Gamintojų ir (ar) importuotojų licencijuota organizacija</a:t>
                      </a:r>
                    </a:p>
                  </a:txBody>
                  <a:tcPr/>
                </a:tc>
                <a:extLst>
                  <a:ext uri="{0D108BD9-81ED-4DB2-BD59-A6C34878D82A}">
                    <a16:rowId xmlns:a16="http://schemas.microsoft.com/office/drawing/2014/main" val="4012469650"/>
                  </a:ext>
                </a:extLst>
              </a:tr>
              <a:tr h="370840">
                <a:tc>
                  <a:txBody>
                    <a:bodyPr/>
                    <a:lstStyle/>
                    <a:p>
                      <a:r>
                        <a:rPr lang="lt-LT" dirty="0"/>
                        <a:t>Patvirtinimas</a:t>
                      </a:r>
                    </a:p>
                  </a:txBody>
                  <a:tcPr/>
                </a:tc>
                <a:tc>
                  <a:txBody>
                    <a:bodyPr/>
                    <a:lstStyle/>
                    <a:p>
                      <a:r>
                        <a:rPr lang="lt-LT" sz="1800" kern="1200" dirty="0">
                          <a:solidFill>
                            <a:schemeClr val="dk1"/>
                          </a:solidFill>
                          <a:effectLst/>
                          <a:latin typeface="+mn-lt"/>
                          <a:ea typeface="+mn-ea"/>
                          <a:cs typeface="+mn-cs"/>
                        </a:rPr>
                        <a:t>GI organizacijos savo pavedimų davėjams išrašytas patvirtinimas apie gaminių ir (ar) pakuočių atliekų sutvarkymą</a:t>
                      </a:r>
                      <a:endParaRPr lang="lt-LT" dirty="0"/>
                    </a:p>
                  </a:txBody>
                  <a:tcPr/>
                </a:tc>
                <a:extLst>
                  <a:ext uri="{0D108BD9-81ED-4DB2-BD59-A6C34878D82A}">
                    <a16:rowId xmlns:a16="http://schemas.microsoft.com/office/drawing/2014/main" val="886435990"/>
                  </a:ext>
                </a:extLst>
              </a:tr>
              <a:tr h="370840">
                <a:tc>
                  <a:txBody>
                    <a:bodyPr/>
                    <a:lstStyle/>
                    <a:p>
                      <a:r>
                        <a:rPr lang="lt-LT" sz="1800" kern="1200" dirty="0">
                          <a:solidFill>
                            <a:schemeClr val="dk1"/>
                          </a:solidFill>
                          <a:effectLst/>
                          <a:latin typeface="+mn-lt"/>
                          <a:ea typeface="+mn-ea"/>
                          <a:cs typeface="+mn-cs"/>
                        </a:rPr>
                        <a:t>Užstato administratorius</a:t>
                      </a:r>
                      <a:endParaRPr lang="lt-LT" dirty="0"/>
                    </a:p>
                  </a:txBody>
                  <a:tcPr/>
                </a:tc>
                <a:tc>
                  <a:txBody>
                    <a:bodyPr/>
                    <a:lstStyle/>
                    <a:p>
                      <a:r>
                        <a:rPr lang="lt-LT" sz="1800" kern="1200" dirty="0">
                          <a:solidFill>
                            <a:schemeClr val="dk1"/>
                          </a:solidFill>
                          <a:effectLst/>
                          <a:latin typeface="+mn-lt"/>
                          <a:ea typeface="+mn-ea"/>
                          <a:cs typeface="+mn-cs"/>
                        </a:rPr>
                        <a:t>Užstato už vienkartines pakuotes sistemos administratorius</a:t>
                      </a:r>
                      <a:endParaRPr lang="lt-LT" dirty="0"/>
                    </a:p>
                  </a:txBody>
                  <a:tcPr/>
                </a:tc>
                <a:extLst>
                  <a:ext uri="{0D108BD9-81ED-4DB2-BD59-A6C34878D82A}">
                    <a16:rowId xmlns:a16="http://schemas.microsoft.com/office/drawing/2014/main" val="3481996444"/>
                  </a:ext>
                </a:extLst>
              </a:tr>
            </a:tbl>
          </a:graphicData>
        </a:graphic>
      </p:graphicFrame>
    </p:spTree>
    <p:extLst>
      <p:ext uri="{BB962C8B-B14F-4D97-AF65-F5344CB8AC3E}">
        <p14:creationId xmlns:p14="http://schemas.microsoft.com/office/powerpoint/2010/main" val="656600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ED4199-D28B-491C-B692-069D78114593}"/>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B71F714E-D7A7-42ED-979C-B5A3C791EF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921204"/>
            <a:ext cx="10267950" cy="3733800"/>
          </a:xfrm>
        </p:spPr>
      </p:pic>
      <p:sp>
        <p:nvSpPr>
          <p:cNvPr id="6" name="Stačiakampis 5">
            <a:extLst>
              <a:ext uri="{FF2B5EF4-FFF2-40B4-BE49-F238E27FC236}">
                <a16:creationId xmlns:a16="http://schemas.microsoft.com/office/drawing/2014/main" id="{9DDE046A-7248-4D4A-B302-D4D619AE3387}"/>
              </a:ext>
            </a:extLst>
          </p:cNvPr>
          <p:cNvSpPr/>
          <p:nvPr/>
        </p:nvSpPr>
        <p:spPr>
          <a:xfrm>
            <a:off x="838199" y="1466764"/>
            <a:ext cx="10515599" cy="1200329"/>
          </a:xfrm>
          <a:prstGeom prst="rect">
            <a:avLst/>
          </a:prstGeom>
        </p:spPr>
        <p:txBody>
          <a:bodyPr wrap="square">
            <a:spAutoFit/>
          </a:bodyPr>
          <a:lstStyle/>
          <a:p>
            <a:r>
              <a:rPr lang="lt-LT" dirty="0">
                <a:latin typeface="Arial" panose="020B0604020202020204" pitchFamily="34" charset="0"/>
                <a:ea typeface="Arial Unicode MS"/>
              </a:rPr>
              <a:t>Jeigu pasirenkate transporto priemonių srautą, matysite požymio </a:t>
            </a:r>
            <a:r>
              <a:rPr lang="lt-LT" b="1" dirty="0">
                <a:latin typeface="Arial" panose="020B0604020202020204" pitchFamily="34" charset="0"/>
                <a:ea typeface="Arial Unicode MS"/>
              </a:rPr>
              <a:t>[Klasė]</a:t>
            </a:r>
            <a:r>
              <a:rPr lang="lt-LT" dirty="0">
                <a:latin typeface="Arial" panose="020B0604020202020204" pitchFamily="34" charset="0"/>
                <a:ea typeface="Arial Unicode MS"/>
              </a:rPr>
              <a:t> reikšmes: „3-ratės“, „M</a:t>
            </a:r>
            <a:r>
              <a:rPr lang="en-US" dirty="0">
                <a:latin typeface="Arial" panose="020B0604020202020204" pitchFamily="34" charset="0"/>
                <a:ea typeface="Arial Unicode MS"/>
              </a:rPr>
              <a:t>1”, “N1</a:t>
            </a:r>
            <a:r>
              <a:rPr lang="lt-LT" dirty="0">
                <a:latin typeface="Arial" panose="020B0604020202020204" pitchFamily="34" charset="0"/>
                <a:ea typeface="Arial Unicode MS"/>
              </a:rPr>
              <a:t>“. Pasirinkite koks gamintojo ir (ar) importuotojo, su kuriuo pasirašėte sutartį dėl gaminių ar pakuočių atliekų tvarkymo organizavimo, veiklos būdas konkrečiai transporto priemonių klasei iš galimų reikšmių: </a:t>
            </a:r>
            <a:r>
              <a:rPr lang="lt-LT" b="1" dirty="0">
                <a:latin typeface="Arial" panose="020B0604020202020204" pitchFamily="34" charset="0"/>
                <a:ea typeface="Arial Unicode MS"/>
              </a:rPr>
              <a:t>[Sunaudojimas savoms reikmėms]</a:t>
            </a:r>
            <a:r>
              <a:rPr lang="lt-LT" dirty="0">
                <a:latin typeface="Arial" panose="020B0604020202020204" pitchFamily="34" charset="0"/>
                <a:ea typeface="Arial Unicode MS"/>
              </a:rPr>
              <a:t>,</a:t>
            </a:r>
            <a:r>
              <a:rPr lang="lt-LT" b="1" dirty="0">
                <a:latin typeface="Arial" panose="020B0604020202020204" pitchFamily="34" charset="0"/>
                <a:ea typeface="Arial Unicode MS"/>
              </a:rPr>
              <a:t> [Prekyba LR vidaus rinkai]</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2906734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308FF2F-0FCA-47A7-9E62-BED9CD9BCD74}"/>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9C6B7647-E60C-469C-B91D-C81F8D52D9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6556" y="1910686"/>
            <a:ext cx="6047244" cy="4351338"/>
          </a:xfrm>
        </p:spPr>
      </p:pic>
      <p:sp>
        <p:nvSpPr>
          <p:cNvPr id="6" name="Stačiakampis 5">
            <a:extLst>
              <a:ext uri="{FF2B5EF4-FFF2-40B4-BE49-F238E27FC236}">
                <a16:creationId xmlns:a16="http://schemas.microsoft.com/office/drawing/2014/main" id="{F24E1D35-EE10-4BD6-B046-F7B349A9ECDE}"/>
              </a:ext>
            </a:extLst>
          </p:cNvPr>
          <p:cNvSpPr/>
          <p:nvPr/>
        </p:nvSpPr>
        <p:spPr>
          <a:xfrm>
            <a:off x="474921" y="1443841"/>
            <a:ext cx="4831635" cy="5078313"/>
          </a:xfrm>
          <a:prstGeom prst="rect">
            <a:avLst/>
          </a:prstGeom>
        </p:spPr>
        <p:txBody>
          <a:bodyPr wrap="square">
            <a:spAutoFit/>
          </a:bodyPr>
          <a:lstStyle/>
          <a:p>
            <a:r>
              <a:rPr lang="lt-LT" dirty="0">
                <a:latin typeface="Arial" panose="020B0604020202020204" pitchFamily="34" charset="0"/>
                <a:ea typeface="Arial Unicode MS"/>
              </a:rPr>
              <a:t>Jeigu pasirenkate EEĮ srautą, matysite požymio </a:t>
            </a:r>
            <a:r>
              <a:rPr lang="lt-LT" b="1" dirty="0">
                <a:latin typeface="Arial" panose="020B0604020202020204" pitchFamily="34" charset="0"/>
                <a:ea typeface="Arial Unicode MS"/>
              </a:rPr>
              <a:t>[Buitinė/Nebuitinė]</a:t>
            </a:r>
            <a:r>
              <a:rPr lang="lt-LT" dirty="0">
                <a:latin typeface="Arial" panose="020B0604020202020204" pitchFamily="34" charset="0"/>
                <a:ea typeface="Arial Unicode MS"/>
              </a:rPr>
              <a:t> reikšmes: „Buitinė“, „Nebuitinė”; požymio </a:t>
            </a:r>
            <a:r>
              <a:rPr lang="lt-LT" b="1" dirty="0">
                <a:latin typeface="Arial" panose="020B0604020202020204" pitchFamily="34" charset="0"/>
                <a:ea typeface="Arial Unicode MS"/>
              </a:rPr>
              <a:t>[Kategorija] </a:t>
            </a:r>
            <a:r>
              <a:rPr lang="lt-LT" dirty="0">
                <a:latin typeface="Arial" panose="020B0604020202020204" pitchFamily="34" charset="0"/>
                <a:ea typeface="Arial Unicode MS"/>
              </a:rPr>
              <a:t>reikšmes: „Ekranai, monitoriai ir įranga, kurioje yra ekranų, kurių paviršiaus plotas didesnis nei 100 cm</a:t>
            </a:r>
            <a:r>
              <a:rPr lang="en-US" baseline="30000" dirty="0">
                <a:latin typeface="Arial" panose="020B0604020202020204" pitchFamily="34" charset="0"/>
                <a:ea typeface="Arial Unicode MS"/>
              </a:rPr>
              <a:t>2</a:t>
            </a:r>
            <a:r>
              <a:rPr lang="lt-LT" dirty="0">
                <a:latin typeface="Arial" panose="020B0604020202020204" pitchFamily="34" charset="0"/>
                <a:ea typeface="Arial Unicode MS"/>
              </a:rPr>
              <a:t>“, „Lempos“, „Smulki IT ir telekomunikacijų įranga (nė vienas iš išorinių matmenų neviršija 50 cm)“, „Smulki įranga (nė vienas iš išorinių matmenų neviršija 50 cm)“, „Stambi įranga (bent vienas iš išorinių matmenų didesnis nei 50 cm)“, „Temperatūros keitimo įranga“. Pasirinkite koks gamintojo ir (ar) importuotojo, su kuriuo pasirašėte sutartį dėl gaminių ar pakuočių atliekų tvarkymo organizavimo, veiklos būdas konkrečiai EEĮ kategorijai iš galimų reikšmių: </a:t>
            </a:r>
            <a:r>
              <a:rPr lang="lt-LT" b="1" dirty="0">
                <a:latin typeface="Arial" panose="020B0604020202020204" pitchFamily="34" charset="0"/>
                <a:ea typeface="Arial Unicode MS"/>
              </a:rPr>
              <a:t>[Sunaudojimas savoms reikmėms]</a:t>
            </a:r>
            <a:r>
              <a:rPr lang="lt-LT" dirty="0">
                <a:latin typeface="Arial" panose="020B0604020202020204" pitchFamily="34" charset="0"/>
                <a:ea typeface="Arial Unicode MS"/>
              </a:rPr>
              <a:t>,</a:t>
            </a:r>
            <a:r>
              <a:rPr lang="lt-LT" b="1" dirty="0">
                <a:latin typeface="Arial" panose="020B0604020202020204" pitchFamily="34" charset="0"/>
                <a:ea typeface="Arial Unicode MS"/>
              </a:rPr>
              <a:t> [Prekyba LR vidaus rinkai]</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2206172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58D2EF6-4CA5-4883-8497-8D56C38D205A}"/>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75EDB01F-960E-4BE5-A2BE-1BAF06AB43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2975" y="2995207"/>
            <a:ext cx="10306050" cy="3752850"/>
          </a:xfrm>
        </p:spPr>
      </p:pic>
      <p:sp>
        <p:nvSpPr>
          <p:cNvPr id="6" name="Stačiakampis 5">
            <a:extLst>
              <a:ext uri="{FF2B5EF4-FFF2-40B4-BE49-F238E27FC236}">
                <a16:creationId xmlns:a16="http://schemas.microsoft.com/office/drawing/2014/main" id="{D3242E09-6800-4AD7-9F98-C94710F558FD}"/>
              </a:ext>
            </a:extLst>
          </p:cNvPr>
          <p:cNvSpPr/>
          <p:nvPr/>
        </p:nvSpPr>
        <p:spPr>
          <a:xfrm>
            <a:off x="838200" y="1317080"/>
            <a:ext cx="11049000" cy="1754326"/>
          </a:xfrm>
          <a:prstGeom prst="rect">
            <a:avLst/>
          </a:prstGeom>
        </p:spPr>
        <p:txBody>
          <a:bodyPr wrap="square">
            <a:spAutoFit/>
          </a:bodyPr>
          <a:lstStyle/>
          <a:p>
            <a:r>
              <a:rPr lang="lt-LT" dirty="0">
                <a:latin typeface="Arial" panose="020B0604020202020204" pitchFamily="34" charset="0"/>
                <a:ea typeface="Arial Unicode MS"/>
              </a:rPr>
              <a:t>Jeigu pasirenkate apmokestinamųjų gaminių (išskyrus baterijas ir akumuliatorius) srautą, matysite požymio </a:t>
            </a:r>
            <a:r>
              <a:rPr lang="lt-LT" b="1" dirty="0">
                <a:latin typeface="Arial" panose="020B0604020202020204" pitchFamily="34" charset="0"/>
                <a:ea typeface="Arial Unicode MS"/>
              </a:rPr>
              <a:t>[Apmokestinamasis gaminys]</a:t>
            </a:r>
            <a:r>
              <a:rPr lang="lt-LT" dirty="0">
                <a:latin typeface="Arial" panose="020B0604020202020204" pitchFamily="34" charset="0"/>
                <a:ea typeface="Arial Unicode MS"/>
              </a:rPr>
              <a:t> reikšmes: „Automobilių hidrauliniai (tepaliniai) amortizatoriai“, „Padangos, sveriančios daugiau kaip 3 kg”, „Vidaus degimo variklių filtrai“. Pasirinkite koks gamintojo ir (ar) importuotojo, su kuriuo pasirašėte sutartį dėl gaminių ar pakuočių atliekų tvarkymo organizavimo, veiklos būdas konkrečiam apmokestinamajam gaminiui iš galimų reikšmių: </a:t>
            </a:r>
            <a:r>
              <a:rPr lang="lt-LT" b="1" dirty="0">
                <a:latin typeface="Arial" panose="020B0604020202020204" pitchFamily="34" charset="0"/>
                <a:ea typeface="Arial Unicode MS"/>
              </a:rPr>
              <a:t>[Sunaudojimas savoms reikmėms]</a:t>
            </a:r>
            <a:r>
              <a:rPr lang="lt-LT" dirty="0">
                <a:latin typeface="Arial" panose="020B0604020202020204" pitchFamily="34" charset="0"/>
                <a:ea typeface="Arial Unicode MS"/>
              </a:rPr>
              <a:t>,</a:t>
            </a:r>
            <a:r>
              <a:rPr lang="lt-LT" b="1" dirty="0">
                <a:latin typeface="Arial" panose="020B0604020202020204" pitchFamily="34" charset="0"/>
                <a:ea typeface="Arial Unicode MS"/>
              </a:rPr>
              <a:t> [Prekyba LR vidaus rinkai]</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1376120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20291CC-CC74-4E96-A7AE-FC604865D527}"/>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78AAA4CF-D22A-4095-90EB-64F544BF71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1402" y="1790663"/>
            <a:ext cx="8200598" cy="4351338"/>
          </a:xfrm>
        </p:spPr>
      </p:pic>
      <p:sp>
        <p:nvSpPr>
          <p:cNvPr id="7" name="Stačiakampis 6">
            <a:extLst>
              <a:ext uri="{FF2B5EF4-FFF2-40B4-BE49-F238E27FC236}">
                <a16:creationId xmlns:a16="http://schemas.microsoft.com/office/drawing/2014/main" id="{CF87B1AF-89DC-4342-A648-17F85BA13816}"/>
              </a:ext>
            </a:extLst>
          </p:cNvPr>
          <p:cNvSpPr/>
          <p:nvPr/>
        </p:nvSpPr>
        <p:spPr>
          <a:xfrm>
            <a:off x="347331" y="1690688"/>
            <a:ext cx="3799367" cy="4801314"/>
          </a:xfrm>
          <a:prstGeom prst="rect">
            <a:avLst/>
          </a:prstGeom>
        </p:spPr>
        <p:txBody>
          <a:bodyPr wrap="square">
            <a:spAutoFit/>
          </a:bodyPr>
          <a:lstStyle/>
          <a:p>
            <a:r>
              <a:rPr lang="lt-LT" sz="1700" dirty="0">
                <a:latin typeface="Arial" panose="020B0604020202020204" pitchFamily="34" charset="0"/>
                <a:ea typeface="Arial Unicode MS"/>
              </a:rPr>
              <a:t>Jeigu pasirenkate baterijų ir akumuliatorių srautą, matysite požymio </a:t>
            </a:r>
            <a:r>
              <a:rPr lang="lt-LT" sz="1700" b="1" dirty="0">
                <a:latin typeface="Arial" panose="020B0604020202020204" pitchFamily="34" charset="0"/>
                <a:ea typeface="Arial Unicode MS"/>
              </a:rPr>
              <a:t>[Baterijos/akumuliatoriai]</a:t>
            </a:r>
            <a:r>
              <a:rPr lang="lt-LT" sz="1700" dirty="0">
                <a:latin typeface="Arial" panose="020B0604020202020204" pitchFamily="34" charset="0"/>
                <a:ea typeface="Arial Unicode MS"/>
              </a:rPr>
              <a:t> reikšmes: „Akumuliatoriai“, „Baterijos”; požymio </a:t>
            </a:r>
            <a:r>
              <a:rPr lang="lt-LT" sz="1700" b="1" dirty="0">
                <a:latin typeface="Arial" panose="020B0604020202020204" pitchFamily="34" charset="0"/>
                <a:ea typeface="Arial Unicode MS"/>
              </a:rPr>
              <a:t>[Rūšis] </a:t>
            </a:r>
            <a:r>
              <a:rPr lang="lt-LT" sz="1700" dirty="0">
                <a:latin typeface="Arial" panose="020B0604020202020204" pitchFamily="34" charset="0"/>
                <a:ea typeface="Arial Unicode MS"/>
              </a:rPr>
              <a:t>reikšmes: „Nešiojamieji (-</a:t>
            </a:r>
            <a:r>
              <a:rPr lang="lt-LT" sz="1700" dirty="0" err="1">
                <a:latin typeface="Arial" panose="020B0604020202020204" pitchFamily="34" charset="0"/>
                <a:ea typeface="Arial Unicode MS"/>
              </a:rPr>
              <a:t>osios</a:t>
            </a:r>
            <a:r>
              <a:rPr lang="lt-LT" sz="1700" dirty="0">
                <a:latin typeface="Arial" panose="020B0604020202020204" pitchFamily="34" charset="0"/>
                <a:ea typeface="Arial Unicode MS"/>
              </a:rPr>
              <a:t>)“, „Pramoniniai (-ės)“, „Skirti (-</a:t>
            </a:r>
            <a:r>
              <a:rPr lang="lt-LT" sz="1700" dirty="0" err="1">
                <a:latin typeface="Arial" panose="020B0604020202020204" pitchFamily="34" charset="0"/>
                <a:ea typeface="Arial Unicode MS"/>
              </a:rPr>
              <a:t>os</a:t>
            </a:r>
            <a:r>
              <a:rPr lang="lt-LT" sz="1700" dirty="0">
                <a:latin typeface="Arial" panose="020B0604020202020204" pitchFamily="34" charset="0"/>
                <a:ea typeface="Arial Unicode MS"/>
              </a:rPr>
              <a:t>) automobiliams“; požymio </a:t>
            </a:r>
            <a:r>
              <a:rPr lang="lt-LT" sz="1700" b="1" dirty="0">
                <a:latin typeface="Arial" panose="020B0604020202020204" pitchFamily="34" charset="0"/>
                <a:ea typeface="Arial Unicode MS"/>
              </a:rPr>
              <a:t>[Cheminė sudėtis] </a:t>
            </a:r>
            <a:r>
              <a:rPr lang="lt-LT" sz="1700" dirty="0">
                <a:latin typeface="Arial" panose="020B0604020202020204" pitchFamily="34" charset="0"/>
                <a:ea typeface="Arial Unicode MS"/>
              </a:rPr>
              <a:t>reikšmes: „Kitos“, „Nikelio-kadmio“, „Švino“. Pasirinkite koks gamintojo ir (ar) importuotojo, su kuriuo pasirašėte sutartį dėl gaminių ar pakuočių atliekų tvarkymo organizavimo, veiklos būdas konkrečiam akumuliatoriui ar baterijai iš galimų reikšmių: </a:t>
            </a:r>
            <a:r>
              <a:rPr lang="lt-LT" sz="1700" b="1" dirty="0">
                <a:latin typeface="Arial" panose="020B0604020202020204" pitchFamily="34" charset="0"/>
                <a:ea typeface="Arial Unicode MS"/>
              </a:rPr>
              <a:t>[Sunaudojimas savoms reikmėms]</a:t>
            </a:r>
            <a:r>
              <a:rPr lang="lt-LT" sz="1700" dirty="0">
                <a:latin typeface="Arial" panose="020B0604020202020204" pitchFamily="34" charset="0"/>
                <a:ea typeface="Arial Unicode MS"/>
              </a:rPr>
              <a:t>,</a:t>
            </a:r>
            <a:r>
              <a:rPr lang="lt-LT" sz="1700" b="1" dirty="0">
                <a:latin typeface="Arial" panose="020B0604020202020204" pitchFamily="34" charset="0"/>
                <a:ea typeface="Arial Unicode MS"/>
              </a:rPr>
              <a:t> [Prekyba LR vidaus rinkai]</a:t>
            </a:r>
            <a:r>
              <a:rPr lang="lt-LT" sz="1700" dirty="0">
                <a:latin typeface="Arial" panose="020B0604020202020204" pitchFamily="34" charset="0"/>
                <a:ea typeface="Arial Unicode MS"/>
              </a:rPr>
              <a:t>.</a:t>
            </a:r>
            <a:endParaRPr lang="lt-LT" sz="1700" dirty="0"/>
          </a:p>
        </p:txBody>
      </p:sp>
    </p:spTree>
    <p:extLst>
      <p:ext uri="{BB962C8B-B14F-4D97-AF65-F5344CB8AC3E}">
        <p14:creationId xmlns:p14="http://schemas.microsoft.com/office/powerpoint/2010/main" val="1095957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3320123-15D3-46DE-BD52-1AE3C86615DB}"/>
              </a:ext>
            </a:extLst>
          </p:cNvPr>
          <p:cNvSpPr>
            <a:spLocks noGrp="1"/>
          </p:cNvSpPr>
          <p:nvPr>
            <p:ph type="title"/>
          </p:nvPr>
        </p:nvSpPr>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E25AC6CA-4070-4062-96C3-30BEA73568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7914" y="2240295"/>
            <a:ext cx="6915519" cy="4351338"/>
          </a:xfrm>
        </p:spPr>
      </p:pic>
      <p:sp>
        <p:nvSpPr>
          <p:cNvPr id="6" name="Stačiakampis 5">
            <a:extLst>
              <a:ext uri="{FF2B5EF4-FFF2-40B4-BE49-F238E27FC236}">
                <a16:creationId xmlns:a16="http://schemas.microsoft.com/office/drawing/2014/main" id="{545D83A1-5F8B-4AC8-AC0F-73E08677467E}"/>
              </a:ext>
            </a:extLst>
          </p:cNvPr>
          <p:cNvSpPr/>
          <p:nvPr/>
        </p:nvSpPr>
        <p:spPr>
          <a:xfrm>
            <a:off x="357963" y="1497833"/>
            <a:ext cx="4203404" cy="5355312"/>
          </a:xfrm>
          <a:prstGeom prst="rect">
            <a:avLst/>
          </a:prstGeom>
        </p:spPr>
        <p:txBody>
          <a:bodyPr wrap="square">
            <a:spAutoFit/>
          </a:bodyPr>
          <a:lstStyle/>
          <a:p>
            <a:r>
              <a:rPr lang="lt-LT" dirty="0">
                <a:latin typeface="Arial" panose="020B0604020202020204" pitchFamily="34" charset="0"/>
                <a:ea typeface="Arial Unicode MS"/>
              </a:rPr>
              <a:t>Jeigu pasirenkate pakuočių srautą, matysite požymio </a:t>
            </a:r>
            <a:r>
              <a:rPr lang="lt-LT" b="1" dirty="0">
                <a:latin typeface="Arial" panose="020B0604020202020204" pitchFamily="34" charset="0"/>
                <a:ea typeface="Arial Unicode MS"/>
              </a:rPr>
              <a:t>[Medžiaga]</a:t>
            </a:r>
            <a:r>
              <a:rPr lang="lt-LT" dirty="0">
                <a:latin typeface="Arial" panose="020B0604020202020204" pitchFamily="34" charset="0"/>
                <a:ea typeface="Arial Unicode MS"/>
              </a:rPr>
              <a:t> reikšmes: „Kita“, „Kombinuota“, „Kombinuota (vyraujanti – kita)“, „Kombinuota (vyraujantis – popierius)“, „Medinė“, „Metalinė“, „PET“, „Plastikinė“, „Popierinė ir kartoninė“, „Stiklinė“; požymio </a:t>
            </a:r>
            <a:r>
              <a:rPr lang="lt-LT" b="1" dirty="0">
                <a:latin typeface="Arial" panose="020B0604020202020204" pitchFamily="34" charset="0"/>
                <a:ea typeface="Arial Unicode MS"/>
              </a:rPr>
              <a:t>[Vienkartinė/Daugkartinė]</a:t>
            </a:r>
            <a:r>
              <a:rPr lang="lt-LT" dirty="0">
                <a:latin typeface="Arial" panose="020B0604020202020204" pitchFamily="34" charset="0"/>
                <a:ea typeface="Arial Unicode MS"/>
              </a:rPr>
              <a:t> reikšmę „Vienkartinė“; požymio </a:t>
            </a:r>
            <a:r>
              <a:rPr lang="lt-LT" b="1" dirty="0">
                <a:latin typeface="Arial" panose="020B0604020202020204" pitchFamily="34" charset="0"/>
                <a:ea typeface="Arial Unicode MS"/>
              </a:rPr>
              <a:t>[</a:t>
            </a:r>
            <a:r>
              <a:rPr lang="lt-LT" b="1" dirty="0" err="1">
                <a:latin typeface="Arial" panose="020B0604020202020204" pitchFamily="34" charset="0"/>
                <a:ea typeface="Arial Unicode MS"/>
              </a:rPr>
              <a:t>Užstatinė</a:t>
            </a:r>
            <a:r>
              <a:rPr lang="lt-LT" b="1" dirty="0">
                <a:latin typeface="Arial" panose="020B0604020202020204" pitchFamily="34" charset="0"/>
                <a:ea typeface="Arial Unicode MS"/>
              </a:rPr>
              <a:t>/</a:t>
            </a:r>
            <a:r>
              <a:rPr lang="lt-LT" b="1" dirty="0" err="1">
                <a:latin typeface="Arial" panose="020B0604020202020204" pitchFamily="34" charset="0"/>
                <a:ea typeface="Arial Unicode MS"/>
              </a:rPr>
              <a:t>Neužstatinė</a:t>
            </a:r>
            <a:r>
              <a:rPr lang="lt-LT" b="1" dirty="0">
                <a:latin typeface="Arial" panose="020B0604020202020204" pitchFamily="34" charset="0"/>
                <a:ea typeface="Arial Unicode MS"/>
              </a:rPr>
              <a:t>]</a:t>
            </a:r>
            <a:r>
              <a:rPr lang="lt-LT" dirty="0">
                <a:latin typeface="Arial" panose="020B0604020202020204" pitchFamily="34" charset="0"/>
                <a:ea typeface="Arial Unicode MS"/>
              </a:rPr>
              <a:t> reikšmę „</a:t>
            </a:r>
            <a:r>
              <a:rPr lang="lt-LT" dirty="0" err="1">
                <a:latin typeface="Arial" panose="020B0604020202020204" pitchFamily="34" charset="0"/>
                <a:ea typeface="Arial Unicode MS"/>
              </a:rPr>
              <a:t>Neužstatinė</a:t>
            </a:r>
            <a:r>
              <a:rPr lang="lt-LT" dirty="0">
                <a:latin typeface="Arial" panose="020B0604020202020204" pitchFamily="34" charset="0"/>
                <a:ea typeface="Arial Unicode MS"/>
              </a:rPr>
              <a:t>“. Pasirinkite koks gamintojo ir (ar) importuotojo, su kuriuo pasirašėte sutartį dėl gaminių ar pakuočių atliekų tvarkymo organizavimo, veiklos būdas konkrečiai pakuotei iš galimų reikšmių: </a:t>
            </a:r>
            <a:r>
              <a:rPr lang="lt-LT" b="1" dirty="0">
                <a:latin typeface="Arial" panose="020B0604020202020204" pitchFamily="34" charset="0"/>
                <a:ea typeface="Arial Unicode MS"/>
              </a:rPr>
              <a:t>[Sunaudojimas savoms reikmėms]</a:t>
            </a:r>
            <a:r>
              <a:rPr lang="lt-LT" dirty="0">
                <a:latin typeface="Arial" panose="020B0604020202020204" pitchFamily="34" charset="0"/>
                <a:ea typeface="Arial Unicode MS"/>
              </a:rPr>
              <a:t>,</a:t>
            </a:r>
            <a:r>
              <a:rPr lang="lt-LT" b="1" dirty="0">
                <a:latin typeface="Arial" panose="020B0604020202020204" pitchFamily="34" charset="0"/>
                <a:ea typeface="Arial Unicode MS"/>
              </a:rPr>
              <a:t> [Prekyba LR vidaus rinkai]</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2824416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2E3E52D-689F-4BCA-88C8-200D1F38084E}"/>
              </a:ext>
            </a:extLst>
          </p:cNvPr>
          <p:cNvSpPr>
            <a:spLocks noGrp="1"/>
          </p:cNvSpPr>
          <p:nvPr>
            <p:ph type="title"/>
          </p:nvPr>
        </p:nvSpPr>
        <p:spPr>
          <a:xfrm>
            <a:off x="838200" y="269432"/>
            <a:ext cx="10515600" cy="1325563"/>
          </a:xfrm>
        </p:spPr>
        <p:txBody>
          <a:bodyPr/>
          <a:lstStyle/>
          <a:p>
            <a:r>
              <a:rPr lang="lt-LT" dirty="0"/>
              <a:t>Naujo pavedimo davėjo duomenų suvedimas</a:t>
            </a:r>
          </a:p>
        </p:txBody>
      </p:sp>
      <p:pic>
        <p:nvPicPr>
          <p:cNvPr id="5" name="Turinio vietos rezervavimo ženklas 4">
            <a:extLst>
              <a:ext uri="{FF2B5EF4-FFF2-40B4-BE49-F238E27FC236}">
                <a16:creationId xmlns:a16="http://schemas.microsoft.com/office/drawing/2014/main" id="{79707A96-BBCE-4963-BBF5-45A9047784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5665" y="2837214"/>
            <a:ext cx="10035364" cy="4010746"/>
          </a:xfrm>
        </p:spPr>
      </p:pic>
      <p:sp>
        <p:nvSpPr>
          <p:cNvPr id="6" name="Stačiakampis 5">
            <a:extLst>
              <a:ext uri="{FF2B5EF4-FFF2-40B4-BE49-F238E27FC236}">
                <a16:creationId xmlns:a16="http://schemas.microsoft.com/office/drawing/2014/main" id="{B930E152-E6E2-4E98-BD09-1C73FC7DF259}"/>
              </a:ext>
            </a:extLst>
          </p:cNvPr>
          <p:cNvSpPr/>
          <p:nvPr/>
        </p:nvSpPr>
        <p:spPr>
          <a:xfrm>
            <a:off x="-127591" y="1359886"/>
            <a:ext cx="11748977" cy="1477328"/>
          </a:xfrm>
          <a:prstGeom prst="rect">
            <a:avLst/>
          </a:prstGeom>
        </p:spPr>
        <p:txBody>
          <a:bodyPr wrap="square">
            <a:spAutoFit/>
          </a:bodyPr>
          <a:lstStyle/>
          <a:p>
            <a:pPr marL="457200" algn="just">
              <a:spcBef>
                <a:spcPts val="600"/>
              </a:spcBef>
              <a:spcAft>
                <a:spcPts val="0"/>
              </a:spcAft>
            </a:pPr>
            <a:r>
              <a:rPr lang="lt-LT" b="1" u="sng" dirty="0">
                <a:latin typeface="Arial" panose="020B0604020202020204" pitchFamily="34" charset="0"/>
                <a:ea typeface="Arial Unicode MS"/>
              </a:rPr>
              <a:t>Užstato administratoriui skirta informacija. </a:t>
            </a:r>
            <a:r>
              <a:rPr lang="lt-LT" dirty="0">
                <a:latin typeface="Arial" panose="020B0604020202020204" pitchFamily="34" charset="0"/>
                <a:ea typeface="Arial Unicode MS"/>
              </a:rPr>
              <a:t>Pasirinkę pakuočių srautą, matysite požymio </a:t>
            </a:r>
            <a:r>
              <a:rPr lang="lt-LT" b="1" dirty="0">
                <a:latin typeface="Arial" panose="020B0604020202020204" pitchFamily="34" charset="0"/>
                <a:ea typeface="Arial Unicode MS"/>
              </a:rPr>
              <a:t>[Medžiaga]</a:t>
            </a:r>
            <a:r>
              <a:rPr lang="lt-LT" dirty="0">
                <a:latin typeface="Arial" panose="020B0604020202020204" pitchFamily="34" charset="0"/>
                <a:ea typeface="Arial Unicode MS"/>
              </a:rPr>
              <a:t> reikšmes: „Metalinė“, „PET“, „Stiklinė“; požymio </a:t>
            </a:r>
            <a:r>
              <a:rPr lang="lt-LT" b="1" dirty="0">
                <a:latin typeface="Arial" panose="020B0604020202020204" pitchFamily="34" charset="0"/>
                <a:ea typeface="Arial Unicode MS"/>
              </a:rPr>
              <a:t>[Vienkartinė/Daugkartinė]</a:t>
            </a:r>
            <a:r>
              <a:rPr lang="lt-LT" dirty="0">
                <a:latin typeface="Arial" panose="020B0604020202020204" pitchFamily="34" charset="0"/>
                <a:ea typeface="Arial Unicode MS"/>
              </a:rPr>
              <a:t> reikšmę „Vienkartinė“; požymio </a:t>
            </a:r>
            <a:r>
              <a:rPr lang="lt-LT" b="1" dirty="0">
                <a:latin typeface="Arial" panose="020B0604020202020204" pitchFamily="34" charset="0"/>
                <a:ea typeface="Arial Unicode MS"/>
              </a:rPr>
              <a:t>[</a:t>
            </a:r>
            <a:r>
              <a:rPr lang="lt-LT" b="1" dirty="0" err="1">
                <a:latin typeface="Arial" panose="020B0604020202020204" pitchFamily="34" charset="0"/>
                <a:ea typeface="Arial Unicode MS"/>
              </a:rPr>
              <a:t>Užstatinė</a:t>
            </a:r>
            <a:r>
              <a:rPr lang="lt-LT" b="1" dirty="0">
                <a:latin typeface="Arial" panose="020B0604020202020204" pitchFamily="34" charset="0"/>
                <a:ea typeface="Arial Unicode MS"/>
              </a:rPr>
              <a:t>/</a:t>
            </a:r>
            <a:r>
              <a:rPr lang="lt-LT" b="1" dirty="0" err="1">
                <a:latin typeface="Arial" panose="020B0604020202020204" pitchFamily="34" charset="0"/>
                <a:ea typeface="Arial Unicode MS"/>
              </a:rPr>
              <a:t>Neužstatinė</a:t>
            </a:r>
            <a:r>
              <a:rPr lang="lt-LT" b="1" dirty="0">
                <a:latin typeface="Arial" panose="020B0604020202020204" pitchFamily="34" charset="0"/>
                <a:ea typeface="Arial Unicode MS"/>
              </a:rPr>
              <a:t>]</a:t>
            </a:r>
            <a:r>
              <a:rPr lang="lt-LT" dirty="0">
                <a:latin typeface="Arial" panose="020B0604020202020204" pitchFamily="34" charset="0"/>
                <a:ea typeface="Arial Unicode MS"/>
              </a:rPr>
              <a:t> reikšmę „</a:t>
            </a:r>
            <a:r>
              <a:rPr lang="lt-LT" dirty="0" err="1">
                <a:latin typeface="Arial" panose="020B0604020202020204" pitchFamily="34" charset="0"/>
                <a:ea typeface="Arial Unicode MS"/>
              </a:rPr>
              <a:t>Užstatinė</a:t>
            </a:r>
            <a:r>
              <a:rPr lang="lt-LT" dirty="0">
                <a:latin typeface="Arial" panose="020B0604020202020204" pitchFamily="34" charset="0"/>
                <a:ea typeface="Arial Unicode MS"/>
              </a:rPr>
              <a:t>“. Pasirinkite koks gamintojo ir (ar) importuotojo, su kuriuo pasirašėte sutartį dėl gaminių ar pakuočių atliekų tvarkymo organizavimo, veiklos būdas konkrečiai pakuotei iš galimų reikšmių: </a:t>
            </a:r>
            <a:r>
              <a:rPr lang="lt-LT" b="1" dirty="0">
                <a:latin typeface="Arial" panose="020B0604020202020204" pitchFamily="34" charset="0"/>
                <a:ea typeface="Arial Unicode MS"/>
              </a:rPr>
              <a:t>[Sunaudojimas savoms reikmėms]</a:t>
            </a:r>
            <a:r>
              <a:rPr lang="lt-LT" dirty="0">
                <a:latin typeface="Arial" panose="020B0604020202020204" pitchFamily="34" charset="0"/>
                <a:ea typeface="Arial Unicode MS"/>
              </a:rPr>
              <a:t>,</a:t>
            </a:r>
            <a:r>
              <a:rPr lang="lt-LT" b="1" dirty="0">
                <a:latin typeface="Arial" panose="020B0604020202020204" pitchFamily="34" charset="0"/>
                <a:ea typeface="Arial Unicode MS"/>
              </a:rPr>
              <a:t> [Prekyba LR vidaus rinkai]</a:t>
            </a:r>
            <a:r>
              <a:rPr lang="lt-LT" dirty="0">
                <a:latin typeface="Arial" panose="020B0604020202020204" pitchFamily="34" charset="0"/>
                <a:ea typeface="Arial Unicode MS"/>
              </a:rPr>
              <a:t>.</a:t>
            </a:r>
            <a:endParaRPr lang="lt-LT" dirty="0"/>
          </a:p>
        </p:txBody>
      </p:sp>
    </p:spTree>
    <p:extLst>
      <p:ext uri="{BB962C8B-B14F-4D97-AF65-F5344CB8AC3E}">
        <p14:creationId xmlns:p14="http://schemas.microsoft.com/office/powerpoint/2010/main" val="2294180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670BA18-1565-4A02-8F8C-51763D752679}"/>
              </a:ext>
            </a:extLst>
          </p:cNvPr>
          <p:cNvSpPr>
            <a:spLocks noGrp="1"/>
          </p:cNvSpPr>
          <p:nvPr>
            <p:ph type="title"/>
          </p:nvPr>
        </p:nvSpPr>
        <p:spPr/>
        <p:txBody>
          <a:bodyPr/>
          <a:lstStyle/>
          <a:p>
            <a:r>
              <a:rPr lang="lt-LT" dirty="0"/>
              <a:t>Naujo pavedimo davėjo duomenų suvedimas</a:t>
            </a:r>
          </a:p>
        </p:txBody>
      </p:sp>
      <p:sp>
        <p:nvSpPr>
          <p:cNvPr id="3" name="Turinio vietos rezervavimo ženklas 2">
            <a:extLst>
              <a:ext uri="{FF2B5EF4-FFF2-40B4-BE49-F238E27FC236}">
                <a16:creationId xmlns:a16="http://schemas.microsoft.com/office/drawing/2014/main" id="{AF686DE7-5782-401A-9437-FCC635A5DF48}"/>
              </a:ext>
            </a:extLst>
          </p:cNvPr>
          <p:cNvSpPr>
            <a:spLocks noGrp="1"/>
          </p:cNvSpPr>
          <p:nvPr>
            <p:ph idx="1"/>
          </p:nvPr>
        </p:nvSpPr>
        <p:spPr/>
        <p:txBody>
          <a:bodyPr>
            <a:normAutofit fontScale="77500" lnSpcReduction="20000"/>
          </a:bodyPr>
          <a:lstStyle/>
          <a:p>
            <a:pPr marL="0" indent="0">
              <a:buNone/>
            </a:pPr>
            <a:r>
              <a:rPr lang="lt-LT" b="1" dirty="0"/>
              <a:t>PASTABOS:</a:t>
            </a:r>
            <a:endParaRPr lang="lt-LT" dirty="0"/>
          </a:p>
          <a:p>
            <a:pPr lvl="0"/>
            <a:r>
              <a:rPr lang="lt-LT" b="1" dirty="0"/>
              <a:t>GI tame pačiame gaminių/pakuotės sraute vienu metu gali būti pavedimo davėju tik vienoje organizacijoje. Išimtis dėl pakuočių, nes GI gali būti pavedimo davėju atskirai dėl  </a:t>
            </a:r>
            <a:r>
              <a:rPr lang="lt-LT" b="1" dirty="0" err="1"/>
              <a:t>neužstatinių</a:t>
            </a:r>
            <a:r>
              <a:rPr lang="lt-LT" b="1" dirty="0"/>
              <a:t> pakuočių (GII organizacijos) ir atskirai </a:t>
            </a:r>
            <a:r>
              <a:rPr lang="lt-LT" b="1" dirty="0" err="1"/>
              <a:t>užstatinėms</a:t>
            </a:r>
            <a:r>
              <a:rPr lang="lt-LT" b="1" dirty="0"/>
              <a:t> (užstato administratorius).</a:t>
            </a:r>
            <a:endParaRPr lang="lt-LT" dirty="0"/>
          </a:p>
          <a:p>
            <a:pPr lvl="0"/>
            <a:r>
              <a:rPr lang="lt-LT" b="1" dirty="0"/>
              <a:t>Vienam pavedimo davėjui gali būti keletą įrašų apie tuos pačius gaminių/pakuočių srautus, bet negali persidengti jų galiojimo laikotarpis.</a:t>
            </a:r>
            <a:endParaRPr lang="lt-LT" dirty="0"/>
          </a:p>
          <a:p>
            <a:pPr lvl="0"/>
            <a:r>
              <a:rPr lang="lt-LT" b="1" dirty="0"/>
              <a:t>Pridedant gaminių/pakuočių srauto kolektyvios atsakomybės duomenis gaminiai/pakuotės negali kartotis tuo pačiu galiojimo periodu neatsižvelgiant į nurodytus veiklos būdus.</a:t>
            </a:r>
            <a:endParaRPr lang="lt-LT" dirty="0"/>
          </a:p>
          <a:p>
            <a:pPr lvl="0"/>
            <a:r>
              <a:rPr lang="lt-LT" b="1" dirty="0"/>
              <a:t>Pridedant gaminių/pakuočių srauto kolektyvios atsakomybės duomenis kiekvienam nurodytam gaminiui/pakuotei turi būti nurodytas bent vienas veiklos būdas.</a:t>
            </a:r>
            <a:endParaRPr lang="lt-LT" dirty="0"/>
          </a:p>
          <a:p>
            <a:r>
              <a:rPr lang="lt-LT" b="1" dirty="0"/>
              <a:t>Pildant gaminių/pakuočių srauto kolektyvios atsakomybės duomenis negali kartotis tie patys gaminiai/pakuotės, pvz.: jei pasirenkamas EEĮ sraute Buitinė ir Lempos, tai tuomet antrą kartą tos pačios eilutės įvesti negalima.</a:t>
            </a:r>
            <a:endParaRPr lang="lt-LT" dirty="0"/>
          </a:p>
        </p:txBody>
      </p:sp>
    </p:spTree>
    <p:extLst>
      <p:ext uri="{BB962C8B-B14F-4D97-AF65-F5344CB8AC3E}">
        <p14:creationId xmlns:p14="http://schemas.microsoft.com/office/powerpoint/2010/main" val="535404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21B58F2-1624-45CF-ABA6-2F430F5CEE37}"/>
              </a:ext>
            </a:extLst>
          </p:cNvPr>
          <p:cNvSpPr>
            <a:spLocks noGrp="1"/>
          </p:cNvSpPr>
          <p:nvPr>
            <p:ph type="title"/>
          </p:nvPr>
        </p:nvSpPr>
        <p:spPr/>
        <p:txBody>
          <a:bodyPr/>
          <a:lstStyle/>
          <a:p>
            <a:r>
              <a:rPr lang="lt-LT" dirty="0"/>
              <a:t>Pavedimo davėjo duomenų keitimas</a:t>
            </a:r>
          </a:p>
        </p:txBody>
      </p:sp>
      <p:pic>
        <p:nvPicPr>
          <p:cNvPr id="5" name="Turinio vietos rezervavimo ženklas 4">
            <a:extLst>
              <a:ext uri="{FF2B5EF4-FFF2-40B4-BE49-F238E27FC236}">
                <a16:creationId xmlns:a16="http://schemas.microsoft.com/office/drawing/2014/main" id="{A8AD8252-1EDA-4B16-8BEC-52375DF62A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81" y="2195307"/>
            <a:ext cx="10515600" cy="3793425"/>
          </a:xfrm>
        </p:spPr>
      </p:pic>
      <p:sp>
        <p:nvSpPr>
          <p:cNvPr id="6" name="Stačiakampis 5">
            <a:extLst>
              <a:ext uri="{FF2B5EF4-FFF2-40B4-BE49-F238E27FC236}">
                <a16:creationId xmlns:a16="http://schemas.microsoft.com/office/drawing/2014/main" id="{9A5AE343-B865-4FCE-B1A4-5300C27A637B}"/>
              </a:ext>
            </a:extLst>
          </p:cNvPr>
          <p:cNvSpPr/>
          <p:nvPr/>
        </p:nvSpPr>
        <p:spPr>
          <a:xfrm>
            <a:off x="391632" y="1548737"/>
            <a:ext cx="8560982" cy="369332"/>
          </a:xfrm>
          <a:prstGeom prst="rect">
            <a:avLst/>
          </a:prstGeom>
        </p:spPr>
        <p:txBody>
          <a:bodyPr wrap="square">
            <a:spAutoFit/>
          </a:bodyPr>
          <a:lstStyle/>
          <a:p>
            <a:r>
              <a:rPr lang="lt-LT" dirty="0">
                <a:latin typeface="Arial" panose="020B0604020202020204" pitchFamily="34" charset="0"/>
                <a:ea typeface="Arial Unicode MS"/>
              </a:rPr>
              <a:t>Galima keisti ir šalinti: a) pavedimo davėjo duomenis, b) pavedimo duomenis.</a:t>
            </a:r>
            <a:endParaRPr lang="lt-LT" dirty="0"/>
          </a:p>
        </p:txBody>
      </p:sp>
      <p:sp>
        <p:nvSpPr>
          <p:cNvPr id="7" name="Kalbos debesėlis: stačiakampis 6">
            <a:extLst>
              <a:ext uri="{FF2B5EF4-FFF2-40B4-BE49-F238E27FC236}">
                <a16:creationId xmlns:a16="http://schemas.microsoft.com/office/drawing/2014/main" id="{F2690262-2AF1-482B-B0BC-BB896BA74781}"/>
              </a:ext>
            </a:extLst>
          </p:cNvPr>
          <p:cNvSpPr/>
          <p:nvPr/>
        </p:nvSpPr>
        <p:spPr>
          <a:xfrm>
            <a:off x="10811539" y="2385566"/>
            <a:ext cx="1240465" cy="663020"/>
          </a:xfrm>
          <a:prstGeom prst="wedgeRectCallout">
            <a:avLst>
              <a:gd name="adj1" fmla="val -220344"/>
              <a:gd name="adj2" fmla="val 339568"/>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Keisti pavedimą</a:t>
            </a:r>
          </a:p>
        </p:txBody>
      </p:sp>
      <p:sp>
        <p:nvSpPr>
          <p:cNvPr id="8" name="Kalbos debesėlis: stačiakampis 7">
            <a:extLst>
              <a:ext uri="{FF2B5EF4-FFF2-40B4-BE49-F238E27FC236}">
                <a16:creationId xmlns:a16="http://schemas.microsoft.com/office/drawing/2014/main" id="{1AD54BB9-49B8-4473-A80F-718F11A4FA8A}"/>
              </a:ext>
            </a:extLst>
          </p:cNvPr>
          <p:cNvSpPr/>
          <p:nvPr/>
        </p:nvSpPr>
        <p:spPr>
          <a:xfrm>
            <a:off x="10811539" y="3522773"/>
            <a:ext cx="1240465" cy="663020"/>
          </a:xfrm>
          <a:prstGeom prst="wedgeRectCallout">
            <a:avLst>
              <a:gd name="adj1" fmla="val -203200"/>
              <a:gd name="adj2" fmla="val 17599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Šalinti pavedimą</a:t>
            </a:r>
          </a:p>
        </p:txBody>
      </p:sp>
      <p:sp>
        <p:nvSpPr>
          <p:cNvPr id="9" name="Kalbos debesėlis: stačiakampis 8">
            <a:extLst>
              <a:ext uri="{FF2B5EF4-FFF2-40B4-BE49-F238E27FC236}">
                <a16:creationId xmlns:a16="http://schemas.microsoft.com/office/drawing/2014/main" id="{3F523D1D-D019-4A11-B62C-DDEC55006719}"/>
              </a:ext>
            </a:extLst>
          </p:cNvPr>
          <p:cNvSpPr/>
          <p:nvPr/>
        </p:nvSpPr>
        <p:spPr>
          <a:xfrm>
            <a:off x="10811539" y="4444720"/>
            <a:ext cx="1240465" cy="808186"/>
          </a:xfrm>
          <a:prstGeom prst="wedgeRectCallout">
            <a:avLst>
              <a:gd name="adj1" fmla="val -138915"/>
              <a:gd name="adj2" fmla="val 6559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Keisti pavedimo davėją</a:t>
            </a:r>
          </a:p>
        </p:txBody>
      </p:sp>
      <p:sp>
        <p:nvSpPr>
          <p:cNvPr id="10" name="Kalbos debesėlis: stačiakampis 9">
            <a:extLst>
              <a:ext uri="{FF2B5EF4-FFF2-40B4-BE49-F238E27FC236}">
                <a16:creationId xmlns:a16="http://schemas.microsoft.com/office/drawing/2014/main" id="{9DD1FCBC-9F11-4101-81DF-1612218CE9B1}"/>
              </a:ext>
            </a:extLst>
          </p:cNvPr>
          <p:cNvSpPr/>
          <p:nvPr/>
        </p:nvSpPr>
        <p:spPr>
          <a:xfrm>
            <a:off x="10831032" y="5511833"/>
            <a:ext cx="1240465" cy="808186"/>
          </a:xfrm>
          <a:prstGeom prst="wedgeRectCallout">
            <a:avLst>
              <a:gd name="adj1" fmla="val -126057"/>
              <a:gd name="adj2" fmla="val -5018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Šalinti pavedimo davėją</a:t>
            </a:r>
          </a:p>
        </p:txBody>
      </p:sp>
    </p:spTree>
    <p:extLst>
      <p:ext uri="{BB962C8B-B14F-4D97-AF65-F5344CB8AC3E}">
        <p14:creationId xmlns:p14="http://schemas.microsoft.com/office/powerpoint/2010/main" val="2461709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F677D64-C0D9-4C46-887D-C4D308A5E99B}"/>
              </a:ext>
            </a:extLst>
          </p:cNvPr>
          <p:cNvSpPr>
            <a:spLocks noGrp="1"/>
          </p:cNvSpPr>
          <p:nvPr>
            <p:ph type="title"/>
          </p:nvPr>
        </p:nvSpPr>
        <p:spPr/>
        <p:txBody>
          <a:bodyPr/>
          <a:lstStyle/>
          <a:p>
            <a:r>
              <a:rPr lang="lt-LT" dirty="0"/>
              <a:t>Pavedimo davėjo duomenų keitimas</a:t>
            </a:r>
          </a:p>
        </p:txBody>
      </p:sp>
      <p:pic>
        <p:nvPicPr>
          <p:cNvPr id="5" name="Turinio vietos rezervavimo ženklas 4">
            <a:extLst>
              <a:ext uri="{FF2B5EF4-FFF2-40B4-BE49-F238E27FC236}">
                <a16:creationId xmlns:a16="http://schemas.microsoft.com/office/drawing/2014/main" id="{005A9C22-FA6B-4576-AB46-AE893DEBF1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2025" y="3354572"/>
            <a:ext cx="10267950" cy="2952750"/>
          </a:xfrm>
        </p:spPr>
      </p:pic>
      <p:sp>
        <p:nvSpPr>
          <p:cNvPr id="6" name="Stačiakampis 5">
            <a:extLst>
              <a:ext uri="{FF2B5EF4-FFF2-40B4-BE49-F238E27FC236}">
                <a16:creationId xmlns:a16="http://schemas.microsoft.com/office/drawing/2014/main" id="{93806C81-52BC-4420-B8FE-DA16E6C407E4}"/>
              </a:ext>
            </a:extLst>
          </p:cNvPr>
          <p:cNvSpPr/>
          <p:nvPr/>
        </p:nvSpPr>
        <p:spPr>
          <a:xfrm>
            <a:off x="838200" y="1322745"/>
            <a:ext cx="11019096" cy="1477328"/>
          </a:xfrm>
          <a:prstGeom prst="rect">
            <a:avLst/>
          </a:prstGeom>
        </p:spPr>
        <p:txBody>
          <a:bodyPr wrap="square">
            <a:spAutoFit/>
          </a:bodyPr>
          <a:lstStyle/>
          <a:p>
            <a:r>
              <a:rPr lang="lt-LT" dirty="0">
                <a:latin typeface="Arial" panose="020B0604020202020204" pitchFamily="34" charset="0"/>
                <a:ea typeface="Arial Unicode MS"/>
              </a:rPr>
              <a:t>Norėdami keisti pavedimo davėjo duomenis, pvz. dalyvavimo GI organizacijoje formą, paspauskite mygtuką, esantį pasirinkto pavedimo davėjo eilutėje prie skilties „Pavedimo davėjo veiksmai“, tuomet atsidaro pavedimo davėjo informacijos redagavimo forma. </a:t>
            </a:r>
            <a:r>
              <a:rPr lang="lt-LT" b="1" dirty="0">
                <a:latin typeface="Arial" panose="020B0604020202020204" pitchFamily="34" charset="0"/>
                <a:ea typeface="Arial Unicode MS"/>
              </a:rPr>
              <a:t>PASTABA. Pakeitus pavedimo davėjo duomenis apie tai informuojamas GI. Pranešimas siunčiamas tik tuo atveju, jei GPAIS egzistuoja subjekto profilis nurodytam pavedimo davėjui.</a:t>
            </a:r>
            <a:endParaRPr lang="lt-LT" dirty="0"/>
          </a:p>
        </p:txBody>
      </p:sp>
      <p:sp>
        <p:nvSpPr>
          <p:cNvPr id="7" name="Stačiakampis 6">
            <a:extLst>
              <a:ext uri="{FF2B5EF4-FFF2-40B4-BE49-F238E27FC236}">
                <a16:creationId xmlns:a16="http://schemas.microsoft.com/office/drawing/2014/main" id="{97BEC4A0-D48E-4755-AE6E-2B9BFC8A2B84}"/>
              </a:ext>
            </a:extLst>
          </p:cNvPr>
          <p:cNvSpPr/>
          <p:nvPr/>
        </p:nvSpPr>
        <p:spPr>
          <a:xfrm>
            <a:off x="838199" y="2800073"/>
            <a:ext cx="7529623" cy="369332"/>
          </a:xfrm>
          <a:prstGeom prst="rect">
            <a:avLst/>
          </a:prstGeom>
        </p:spPr>
        <p:txBody>
          <a:bodyPr wrap="square">
            <a:spAutoFit/>
          </a:bodyPr>
          <a:lstStyle/>
          <a:p>
            <a:r>
              <a:rPr lang="lt-LT" dirty="0">
                <a:latin typeface="Arial" panose="020B0604020202020204" pitchFamily="34" charset="0"/>
                <a:ea typeface="Arial Unicode MS"/>
              </a:rPr>
              <a:t>Norėdami išsaugoti pakeitus duomenis spauskite mygtuką</a:t>
            </a:r>
            <a:r>
              <a:rPr lang="lt-LT" b="1" dirty="0">
                <a:latin typeface="Arial" panose="020B0604020202020204" pitchFamily="34" charset="0"/>
                <a:ea typeface="Arial Unicode MS"/>
              </a:rPr>
              <a:t> [Keisti]</a:t>
            </a:r>
            <a:r>
              <a:rPr lang="lt-LT" dirty="0">
                <a:latin typeface="Arial" panose="020B0604020202020204" pitchFamily="34" charset="0"/>
                <a:ea typeface="Arial Unicode MS"/>
              </a:rPr>
              <a:t>.</a:t>
            </a:r>
            <a:endParaRPr lang="lt-LT" dirty="0"/>
          </a:p>
        </p:txBody>
      </p:sp>
      <p:sp>
        <p:nvSpPr>
          <p:cNvPr id="8" name="Stačiakampis 7">
            <a:extLst>
              <a:ext uri="{FF2B5EF4-FFF2-40B4-BE49-F238E27FC236}">
                <a16:creationId xmlns:a16="http://schemas.microsoft.com/office/drawing/2014/main" id="{B493394A-F4B3-4500-B7CD-774744AD1BB7}"/>
              </a:ext>
            </a:extLst>
          </p:cNvPr>
          <p:cNvSpPr/>
          <p:nvPr/>
        </p:nvSpPr>
        <p:spPr>
          <a:xfrm>
            <a:off x="1966176" y="5719740"/>
            <a:ext cx="766391" cy="5109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4621EA8B-2C90-41A0-AD10-4BA5C97C0FC4}"/>
              </a:ext>
            </a:extLst>
          </p:cNvPr>
          <p:cNvSpPr/>
          <p:nvPr/>
        </p:nvSpPr>
        <p:spPr>
          <a:xfrm>
            <a:off x="3221776" y="5535255"/>
            <a:ext cx="1240465" cy="663020"/>
          </a:xfrm>
          <a:prstGeom prst="wedgeRectCallout">
            <a:avLst>
              <a:gd name="adj1" fmla="val -94344"/>
              <a:gd name="adj2" fmla="val 2204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Keisti</a:t>
            </a:r>
          </a:p>
        </p:txBody>
      </p:sp>
    </p:spTree>
    <p:extLst>
      <p:ext uri="{BB962C8B-B14F-4D97-AF65-F5344CB8AC3E}">
        <p14:creationId xmlns:p14="http://schemas.microsoft.com/office/powerpoint/2010/main" val="426843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C56DA07-E665-4FF0-907A-693269F3C56D}"/>
              </a:ext>
            </a:extLst>
          </p:cNvPr>
          <p:cNvSpPr>
            <a:spLocks noGrp="1"/>
          </p:cNvSpPr>
          <p:nvPr>
            <p:ph type="title"/>
          </p:nvPr>
        </p:nvSpPr>
        <p:spPr/>
        <p:txBody>
          <a:bodyPr/>
          <a:lstStyle/>
          <a:p>
            <a:r>
              <a:rPr lang="lt-LT" dirty="0"/>
              <a:t>Pavedimo davėjo duomenų keitimas</a:t>
            </a:r>
          </a:p>
        </p:txBody>
      </p:sp>
      <p:pic>
        <p:nvPicPr>
          <p:cNvPr id="5" name="Turinio vietos rezervavimo ženklas 4">
            <a:extLst>
              <a:ext uri="{FF2B5EF4-FFF2-40B4-BE49-F238E27FC236}">
                <a16:creationId xmlns:a16="http://schemas.microsoft.com/office/drawing/2014/main" id="{309C64A8-0B22-4817-B6A8-C9E9AD491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9430" y="3509862"/>
            <a:ext cx="5162550" cy="2000250"/>
          </a:xfrm>
        </p:spPr>
      </p:pic>
      <p:sp>
        <p:nvSpPr>
          <p:cNvPr id="6" name="Stačiakampis 5">
            <a:extLst>
              <a:ext uri="{FF2B5EF4-FFF2-40B4-BE49-F238E27FC236}">
                <a16:creationId xmlns:a16="http://schemas.microsoft.com/office/drawing/2014/main" id="{3494AA8B-44D0-4EFE-8284-4731065E6E87}"/>
              </a:ext>
            </a:extLst>
          </p:cNvPr>
          <p:cNvSpPr/>
          <p:nvPr/>
        </p:nvSpPr>
        <p:spPr>
          <a:xfrm>
            <a:off x="838200" y="1614328"/>
            <a:ext cx="10943782" cy="646331"/>
          </a:xfrm>
          <a:prstGeom prst="rect">
            <a:avLst/>
          </a:prstGeom>
        </p:spPr>
        <p:txBody>
          <a:bodyPr wrap="square">
            <a:spAutoFit/>
          </a:bodyPr>
          <a:lstStyle/>
          <a:p>
            <a:r>
              <a:rPr lang="lt-LT" dirty="0">
                <a:latin typeface="Arial" panose="020B0604020202020204" pitchFamily="34" charset="0"/>
                <a:ea typeface="Arial Unicode MS"/>
              </a:rPr>
              <a:t>Norėdami pašalinti pavedimo davėją iš pavedimo davėjų sąrašo paspauskite mygtuką, kurį paspaudus bus pašalinamas pavedimo davėjas iš GI organizacijos/užstato administratoriaus pavedimo davėjų sąrašo.</a:t>
            </a:r>
            <a:endParaRPr lang="lt-LT" dirty="0"/>
          </a:p>
        </p:txBody>
      </p:sp>
      <p:sp>
        <p:nvSpPr>
          <p:cNvPr id="7" name="Stačiakampis 6">
            <a:extLst>
              <a:ext uri="{FF2B5EF4-FFF2-40B4-BE49-F238E27FC236}">
                <a16:creationId xmlns:a16="http://schemas.microsoft.com/office/drawing/2014/main" id="{09A9415E-A1EE-4C38-9569-8F9AAF5D053C}"/>
              </a:ext>
            </a:extLst>
          </p:cNvPr>
          <p:cNvSpPr/>
          <p:nvPr/>
        </p:nvSpPr>
        <p:spPr>
          <a:xfrm>
            <a:off x="838199" y="2446063"/>
            <a:ext cx="10943781" cy="646331"/>
          </a:xfrm>
          <a:prstGeom prst="rect">
            <a:avLst/>
          </a:prstGeom>
        </p:spPr>
        <p:txBody>
          <a:bodyPr wrap="square">
            <a:spAutoFit/>
          </a:bodyPr>
          <a:lstStyle/>
          <a:p>
            <a:r>
              <a:rPr lang="lt-LT" dirty="0">
                <a:latin typeface="Arial" panose="020B0604020202020204" pitchFamily="34" charset="0"/>
                <a:ea typeface="Arial Unicode MS"/>
              </a:rPr>
              <a:t>GPAIS pateikia informaciją, susijusią su pavedimo davėjo šalinimu ir pakeikia klausimą „Ar tikrai norite pašalinti pavedimo davėją“? Norėdami pašalinti pavedimo davėją spauskite mygtuką </a:t>
            </a:r>
            <a:r>
              <a:rPr lang="lt-LT" b="1" dirty="0">
                <a:latin typeface="Arial" panose="020B0604020202020204" pitchFamily="34" charset="0"/>
                <a:ea typeface="Arial Unicode MS"/>
              </a:rPr>
              <a:t>[Šalinti]</a:t>
            </a:r>
            <a:r>
              <a:rPr lang="lt-LT" dirty="0">
                <a:latin typeface="Arial" panose="020B0604020202020204" pitchFamily="34" charset="0"/>
                <a:ea typeface="Arial Unicode MS"/>
              </a:rPr>
              <a:t>.</a:t>
            </a:r>
            <a:endParaRPr lang="lt-LT" dirty="0"/>
          </a:p>
        </p:txBody>
      </p:sp>
      <p:sp>
        <p:nvSpPr>
          <p:cNvPr id="11" name="Stačiakampis 10">
            <a:extLst>
              <a:ext uri="{FF2B5EF4-FFF2-40B4-BE49-F238E27FC236}">
                <a16:creationId xmlns:a16="http://schemas.microsoft.com/office/drawing/2014/main" id="{BB56FC8C-2904-4258-9707-B3D7FF039D70}"/>
              </a:ext>
            </a:extLst>
          </p:cNvPr>
          <p:cNvSpPr/>
          <p:nvPr/>
        </p:nvSpPr>
        <p:spPr>
          <a:xfrm>
            <a:off x="7686493" y="4969722"/>
            <a:ext cx="766391" cy="5109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Kalbos debesėlis: stačiakampis 11">
            <a:extLst>
              <a:ext uri="{FF2B5EF4-FFF2-40B4-BE49-F238E27FC236}">
                <a16:creationId xmlns:a16="http://schemas.microsoft.com/office/drawing/2014/main" id="{61FBA104-D2EC-4C55-870B-33D588366AF6}"/>
              </a:ext>
            </a:extLst>
          </p:cNvPr>
          <p:cNvSpPr/>
          <p:nvPr/>
        </p:nvSpPr>
        <p:spPr>
          <a:xfrm>
            <a:off x="8942093" y="4785237"/>
            <a:ext cx="1240465" cy="663020"/>
          </a:xfrm>
          <a:prstGeom prst="wedgeRectCallout">
            <a:avLst>
              <a:gd name="adj1" fmla="val -94344"/>
              <a:gd name="adj2" fmla="val 2204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Šalinti</a:t>
            </a:r>
          </a:p>
        </p:txBody>
      </p:sp>
    </p:spTree>
    <p:extLst>
      <p:ext uri="{BB962C8B-B14F-4D97-AF65-F5344CB8AC3E}">
        <p14:creationId xmlns:p14="http://schemas.microsoft.com/office/powerpoint/2010/main" val="143396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E1372D6-BD4B-4D38-AD04-C2DB7493C845}"/>
              </a:ext>
            </a:extLst>
          </p:cNvPr>
          <p:cNvSpPr>
            <a:spLocks noGrp="1"/>
          </p:cNvSpPr>
          <p:nvPr>
            <p:ph type="title"/>
          </p:nvPr>
        </p:nvSpPr>
        <p:spPr/>
        <p:txBody>
          <a:bodyPr/>
          <a:lstStyle/>
          <a:p>
            <a:r>
              <a:rPr lang="lt-LT" dirty="0"/>
              <a:t>Bendri darbo su GPAIS principai</a:t>
            </a:r>
          </a:p>
        </p:txBody>
      </p:sp>
      <p:sp>
        <p:nvSpPr>
          <p:cNvPr id="3" name="Teksto vietos rezervavimo ženklas 2">
            <a:extLst>
              <a:ext uri="{FF2B5EF4-FFF2-40B4-BE49-F238E27FC236}">
                <a16:creationId xmlns:a16="http://schemas.microsoft.com/office/drawing/2014/main" id="{AE77F1AA-71A1-4569-BFF1-7E3A95A8F63D}"/>
              </a:ext>
            </a:extLst>
          </p:cNvPr>
          <p:cNvSpPr>
            <a:spLocks noGrp="1"/>
          </p:cNvSpPr>
          <p:nvPr>
            <p:ph type="body" idx="1"/>
          </p:nvPr>
        </p:nvSpPr>
        <p:spPr/>
        <p:txBody>
          <a:bodyPr/>
          <a:lstStyle/>
          <a:p>
            <a:endParaRPr lang="lt-LT"/>
          </a:p>
        </p:txBody>
      </p:sp>
    </p:spTree>
    <p:extLst>
      <p:ext uri="{BB962C8B-B14F-4D97-AF65-F5344CB8AC3E}">
        <p14:creationId xmlns:p14="http://schemas.microsoft.com/office/powerpoint/2010/main" val="347343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298107A-4C0C-42C9-9107-E23ABFC0EFAD}"/>
              </a:ext>
            </a:extLst>
          </p:cNvPr>
          <p:cNvSpPr>
            <a:spLocks noGrp="1"/>
          </p:cNvSpPr>
          <p:nvPr>
            <p:ph type="title"/>
          </p:nvPr>
        </p:nvSpPr>
        <p:spPr/>
        <p:txBody>
          <a:bodyPr/>
          <a:lstStyle/>
          <a:p>
            <a:r>
              <a:rPr lang="lt-LT" dirty="0"/>
              <a:t>Pavedimo davėjo duomenų keitimas</a:t>
            </a:r>
          </a:p>
        </p:txBody>
      </p:sp>
      <p:pic>
        <p:nvPicPr>
          <p:cNvPr id="5" name="Turinio vietos rezervavimo ženklas 4">
            <a:extLst>
              <a:ext uri="{FF2B5EF4-FFF2-40B4-BE49-F238E27FC236}">
                <a16:creationId xmlns:a16="http://schemas.microsoft.com/office/drawing/2014/main" id="{E0A715B2-F287-458A-ACBD-EA00EF5AE1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8156" y="2304090"/>
            <a:ext cx="6936544" cy="4351338"/>
          </a:xfrm>
        </p:spPr>
      </p:pic>
      <p:sp>
        <p:nvSpPr>
          <p:cNvPr id="6" name="Stačiakampis 5">
            <a:extLst>
              <a:ext uri="{FF2B5EF4-FFF2-40B4-BE49-F238E27FC236}">
                <a16:creationId xmlns:a16="http://schemas.microsoft.com/office/drawing/2014/main" id="{11F71B9D-E96B-4EB3-AEC3-EA062B81C18D}"/>
              </a:ext>
            </a:extLst>
          </p:cNvPr>
          <p:cNvSpPr/>
          <p:nvPr/>
        </p:nvSpPr>
        <p:spPr>
          <a:xfrm>
            <a:off x="838200" y="1951672"/>
            <a:ext cx="4149956" cy="2308324"/>
          </a:xfrm>
          <a:prstGeom prst="rect">
            <a:avLst/>
          </a:prstGeom>
        </p:spPr>
        <p:txBody>
          <a:bodyPr wrap="square">
            <a:spAutoFit/>
          </a:bodyPr>
          <a:lstStyle/>
          <a:p>
            <a:r>
              <a:rPr lang="lt-LT" dirty="0">
                <a:latin typeface="Arial" panose="020B0604020202020204" pitchFamily="34" charset="0"/>
                <a:ea typeface="Arial Unicode MS"/>
              </a:rPr>
              <a:t>Norėdami keisti pavedimo duomenis, paspauskite mygtuką esantį pasirinkto pavedimo davėjo eilutėje prie skilties „Pavedimo veiksmai“. Atsidaro atitinkamo pavedimo davėjo gaminių/pakuočių srauto kolektyvios atsakomybės duomenų  redagavimo forma.</a:t>
            </a:r>
            <a:endParaRPr lang="lt-LT" dirty="0"/>
          </a:p>
        </p:txBody>
      </p:sp>
      <p:sp>
        <p:nvSpPr>
          <p:cNvPr id="7" name="Stačiakampis 6">
            <a:extLst>
              <a:ext uri="{FF2B5EF4-FFF2-40B4-BE49-F238E27FC236}">
                <a16:creationId xmlns:a16="http://schemas.microsoft.com/office/drawing/2014/main" id="{7C3817CA-25F0-4E8A-B086-852BC22ED1CE}"/>
              </a:ext>
            </a:extLst>
          </p:cNvPr>
          <p:cNvSpPr/>
          <p:nvPr/>
        </p:nvSpPr>
        <p:spPr>
          <a:xfrm>
            <a:off x="838200" y="4488215"/>
            <a:ext cx="3935819" cy="923330"/>
          </a:xfrm>
          <a:prstGeom prst="rect">
            <a:avLst/>
          </a:prstGeom>
        </p:spPr>
        <p:txBody>
          <a:bodyPr wrap="square">
            <a:spAutoFit/>
          </a:bodyPr>
          <a:lstStyle/>
          <a:p>
            <a:r>
              <a:rPr lang="lt-LT" dirty="0">
                <a:latin typeface="Arial" panose="020B0604020202020204" pitchFamily="34" charset="0"/>
                <a:ea typeface="Arial Unicode MS"/>
              </a:rPr>
              <a:t>Norėdami išsaugoti pakeitus duomenis spauskite mygtuką </a:t>
            </a:r>
            <a:r>
              <a:rPr lang="lt-LT" b="1" dirty="0">
                <a:latin typeface="Arial" panose="020B0604020202020204" pitchFamily="34" charset="0"/>
                <a:ea typeface="Arial Unicode MS"/>
              </a:rPr>
              <a:t>[Keisti]</a:t>
            </a:r>
            <a:endParaRPr lang="lt-LT" dirty="0"/>
          </a:p>
        </p:txBody>
      </p:sp>
      <p:sp>
        <p:nvSpPr>
          <p:cNvPr id="8" name="Stačiakampis 7">
            <a:extLst>
              <a:ext uri="{FF2B5EF4-FFF2-40B4-BE49-F238E27FC236}">
                <a16:creationId xmlns:a16="http://schemas.microsoft.com/office/drawing/2014/main" id="{2D5C090D-82DE-4538-8902-CE305972C8A3}"/>
              </a:ext>
            </a:extLst>
          </p:cNvPr>
          <p:cNvSpPr/>
          <p:nvPr/>
        </p:nvSpPr>
        <p:spPr>
          <a:xfrm>
            <a:off x="5676941" y="6176893"/>
            <a:ext cx="564372" cy="478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BADD731D-87DC-4A85-926A-EE0C79B0C579}"/>
              </a:ext>
            </a:extLst>
          </p:cNvPr>
          <p:cNvSpPr/>
          <p:nvPr/>
        </p:nvSpPr>
        <p:spPr>
          <a:xfrm>
            <a:off x="6687991" y="5992408"/>
            <a:ext cx="1240465" cy="663020"/>
          </a:xfrm>
          <a:prstGeom prst="wedgeRectCallout">
            <a:avLst>
              <a:gd name="adj1" fmla="val -94344"/>
              <a:gd name="adj2" fmla="val 2204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Keisti</a:t>
            </a:r>
          </a:p>
        </p:txBody>
      </p:sp>
    </p:spTree>
    <p:extLst>
      <p:ext uri="{BB962C8B-B14F-4D97-AF65-F5344CB8AC3E}">
        <p14:creationId xmlns:p14="http://schemas.microsoft.com/office/powerpoint/2010/main" val="334897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949AE3C-5481-432A-B5A3-A4D36154B0E5}"/>
              </a:ext>
            </a:extLst>
          </p:cNvPr>
          <p:cNvSpPr>
            <a:spLocks noGrp="1"/>
          </p:cNvSpPr>
          <p:nvPr>
            <p:ph type="title"/>
          </p:nvPr>
        </p:nvSpPr>
        <p:spPr/>
        <p:txBody>
          <a:bodyPr/>
          <a:lstStyle/>
          <a:p>
            <a:r>
              <a:rPr lang="lt-LT" dirty="0"/>
              <a:t>Pavedimo davėjo duomenų keitimas</a:t>
            </a:r>
          </a:p>
        </p:txBody>
      </p:sp>
      <p:pic>
        <p:nvPicPr>
          <p:cNvPr id="5" name="Turinio vietos rezervavimo ženklas 4">
            <a:extLst>
              <a:ext uri="{FF2B5EF4-FFF2-40B4-BE49-F238E27FC236}">
                <a16:creationId xmlns:a16="http://schemas.microsoft.com/office/drawing/2014/main" id="{9020FD8A-1D8F-4F96-A369-DD33E5AF1F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9748" y="4383401"/>
            <a:ext cx="5124450" cy="2000250"/>
          </a:xfrm>
        </p:spPr>
      </p:pic>
      <p:sp>
        <p:nvSpPr>
          <p:cNvPr id="6" name="Stačiakampis 5">
            <a:extLst>
              <a:ext uri="{FF2B5EF4-FFF2-40B4-BE49-F238E27FC236}">
                <a16:creationId xmlns:a16="http://schemas.microsoft.com/office/drawing/2014/main" id="{3991B950-4B2B-4B07-A540-605739AF6061}"/>
              </a:ext>
            </a:extLst>
          </p:cNvPr>
          <p:cNvSpPr/>
          <p:nvPr/>
        </p:nvSpPr>
        <p:spPr>
          <a:xfrm>
            <a:off x="838200" y="1597436"/>
            <a:ext cx="10515600" cy="923330"/>
          </a:xfrm>
          <a:prstGeom prst="rect">
            <a:avLst/>
          </a:prstGeom>
        </p:spPr>
        <p:txBody>
          <a:bodyPr wrap="square">
            <a:spAutoFit/>
          </a:bodyPr>
          <a:lstStyle/>
          <a:p>
            <a:r>
              <a:rPr lang="lt-LT" dirty="0">
                <a:latin typeface="Arial" panose="020B0604020202020204" pitchFamily="34" charset="0"/>
                <a:ea typeface="Arial Unicode MS"/>
              </a:rPr>
              <a:t>Norėdami pašalinti konkretaus pavedimo davėjo gaminių/pakuočių srauto kolektyviosios atsakomybės duomenis paspauskite mygtuką  prie skilties „Pavedimo veiksmai“, kurį paspaudus galima pašalinti pavedimo davėjo gaminių/pakuočių srauto kolektyviosios atsakomybės duomenis.</a:t>
            </a:r>
            <a:endParaRPr lang="lt-LT" dirty="0"/>
          </a:p>
        </p:txBody>
      </p:sp>
      <p:sp>
        <p:nvSpPr>
          <p:cNvPr id="7" name="Stačiakampis 6">
            <a:extLst>
              <a:ext uri="{FF2B5EF4-FFF2-40B4-BE49-F238E27FC236}">
                <a16:creationId xmlns:a16="http://schemas.microsoft.com/office/drawing/2014/main" id="{E36D1E45-F258-4B5E-BEE2-E7059C7E8570}"/>
              </a:ext>
            </a:extLst>
          </p:cNvPr>
          <p:cNvSpPr/>
          <p:nvPr/>
        </p:nvSpPr>
        <p:spPr>
          <a:xfrm>
            <a:off x="838200" y="2690613"/>
            <a:ext cx="10591800" cy="646331"/>
          </a:xfrm>
          <a:prstGeom prst="rect">
            <a:avLst/>
          </a:prstGeom>
        </p:spPr>
        <p:txBody>
          <a:bodyPr wrap="square">
            <a:spAutoFit/>
          </a:bodyPr>
          <a:lstStyle/>
          <a:p>
            <a:r>
              <a:rPr lang="lt-LT" dirty="0">
                <a:latin typeface="Arial" panose="020B0604020202020204" pitchFamily="34" charset="0"/>
                <a:ea typeface="Arial Unicode MS"/>
              </a:rPr>
              <a:t>GPAIS pateikia informaciją, susijusią su pavedimo šalinimu ir pakeikia klausimą „Ar tikrai norite pašalinti pavedimą“? Norėdami pašalinti pavedimą spauskite mygtuką </a:t>
            </a:r>
            <a:r>
              <a:rPr lang="lt-LT" b="1" dirty="0">
                <a:latin typeface="Arial" panose="020B0604020202020204" pitchFamily="34" charset="0"/>
                <a:ea typeface="Arial Unicode MS"/>
              </a:rPr>
              <a:t>[Šalinti]</a:t>
            </a:r>
            <a:r>
              <a:rPr lang="lt-LT" dirty="0">
                <a:latin typeface="Arial" panose="020B0604020202020204" pitchFamily="34" charset="0"/>
                <a:ea typeface="Arial Unicode MS"/>
              </a:rPr>
              <a:t>.</a:t>
            </a:r>
            <a:endParaRPr lang="lt-LT" dirty="0"/>
          </a:p>
        </p:txBody>
      </p:sp>
      <p:sp>
        <p:nvSpPr>
          <p:cNvPr id="8" name="Stačiakampis 7">
            <a:extLst>
              <a:ext uri="{FF2B5EF4-FFF2-40B4-BE49-F238E27FC236}">
                <a16:creationId xmlns:a16="http://schemas.microsoft.com/office/drawing/2014/main" id="{5C5B81E8-3EE7-4A17-95C4-51B034D4E5B5}"/>
              </a:ext>
            </a:extLst>
          </p:cNvPr>
          <p:cNvSpPr/>
          <p:nvPr/>
        </p:nvSpPr>
        <p:spPr>
          <a:xfrm>
            <a:off x="7665230" y="5812873"/>
            <a:ext cx="787654" cy="478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9CABD686-E0C3-409E-8F97-426EEF1E0E3F}"/>
              </a:ext>
            </a:extLst>
          </p:cNvPr>
          <p:cNvSpPr/>
          <p:nvPr/>
        </p:nvSpPr>
        <p:spPr>
          <a:xfrm>
            <a:off x="8878075" y="5628388"/>
            <a:ext cx="1240465" cy="663020"/>
          </a:xfrm>
          <a:prstGeom prst="wedgeRectCallout">
            <a:avLst>
              <a:gd name="adj1" fmla="val -94344"/>
              <a:gd name="adj2" fmla="val 2204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Šalinti</a:t>
            </a:r>
          </a:p>
        </p:txBody>
      </p:sp>
    </p:spTree>
    <p:extLst>
      <p:ext uri="{BB962C8B-B14F-4D97-AF65-F5344CB8AC3E}">
        <p14:creationId xmlns:p14="http://schemas.microsoft.com/office/powerpoint/2010/main" val="2311564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2E30708-82E1-42C2-9C91-0AD0F1A43494}"/>
              </a:ext>
            </a:extLst>
          </p:cNvPr>
          <p:cNvSpPr>
            <a:spLocks noGrp="1"/>
          </p:cNvSpPr>
          <p:nvPr>
            <p:ph type="title"/>
          </p:nvPr>
        </p:nvSpPr>
        <p:spPr/>
        <p:txBody>
          <a:bodyPr>
            <a:normAutofit fontScale="90000"/>
          </a:bodyPr>
          <a:lstStyle/>
          <a:p>
            <a:r>
              <a:rPr lang="lt-LT" dirty="0"/>
              <a:t>Gamintojų ir importuotojų organizacijos</a:t>
            </a:r>
            <a:r>
              <a:rPr lang="en-US" dirty="0"/>
              <a:t>/u</a:t>
            </a:r>
            <a:r>
              <a:rPr lang="lt-LT" dirty="0"/>
              <a:t>ž</a:t>
            </a:r>
            <a:r>
              <a:rPr lang="en-US" dirty="0" err="1"/>
              <a:t>stato</a:t>
            </a:r>
            <a:r>
              <a:rPr lang="en-US" dirty="0"/>
              <a:t> </a:t>
            </a:r>
            <a:r>
              <a:rPr lang="en-US" dirty="0" err="1"/>
              <a:t>administratoriaus</a:t>
            </a:r>
            <a:r>
              <a:rPr lang="en-US" dirty="0"/>
              <a:t> </a:t>
            </a:r>
            <a:r>
              <a:rPr lang="en-US" dirty="0" err="1"/>
              <a:t>veiklos</a:t>
            </a:r>
            <a:r>
              <a:rPr lang="en-US" dirty="0"/>
              <a:t> </a:t>
            </a:r>
            <a:r>
              <a:rPr lang="en-US" dirty="0" err="1"/>
              <a:t>dokuemnt</a:t>
            </a:r>
            <a:r>
              <a:rPr lang="lt-LT" dirty="0"/>
              <a:t>ų</a:t>
            </a:r>
            <a:r>
              <a:rPr lang="en-US" dirty="0"/>
              <a:t> </a:t>
            </a:r>
            <a:r>
              <a:rPr lang="en-US" dirty="0" err="1"/>
              <a:t>rengimas</a:t>
            </a:r>
            <a:r>
              <a:rPr lang="en-US" dirty="0"/>
              <a:t> </a:t>
            </a:r>
            <a:r>
              <a:rPr lang="en-US" dirty="0" err="1"/>
              <a:t>ir</a:t>
            </a:r>
            <a:r>
              <a:rPr lang="en-US" dirty="0"/>
              <a:t> </a:t>
            </a:r>
            <a:r>
              <a:rPr lang="en-US" dirty="0" err="1"/>
              <a:t>teikimas</a:t>
            </a:r>
            <a:r>
              <a:rPr lang="lt-LT" dirty="0"/>
              <a:t> veiklos dokumentų rengimas ir teikimas</a:t>
            </a:r>
          </a:p>
        </p:txBody>
      </p:sp>
      <p:sp>
        <p:nvSpPr>
          <p:cNvPr id="3" name="Teksto vietos rezervavimo ženklas 2">
            <a:extLst>
              <a:ext uri="{FF2B5EF4-FFF2-40B4-BE49-F238E27FC236}">
                <a16:creationId xmlns:a16="http://schemas.microsoft.com/office/drawing/2014/main" id="{6D3EE9E0-9739-4E85-8DD9-27D621D7ED11}"/>
              </a:ext>
            </a:extLst>
          </p:cNvPr>
          <p:cNvSpPr>
            <a:spLocks noGrp="1"/>
          </p:cNvSpPr>
          <p:nvPr>
            <p:ph type="body" idx="1"/>
          </p:nvPr>
        </p:nvSpPr>
        <p:spPr/>
        <p:txBody>
          <a:bodyPr/>
          <a:lstStyle/>
          <a:p>
            <a:endParaRPr lang="lt-LT" dirty="0"/>
          </a:p>
        </p:txBody>
      </p:sp>
    </p:spTree>
    <p:extLst>
      <p:ext uri="{BB962C8B-B14F-4D97-AF65-F5344CB8AC3E}">
        <p14:creationId xmlns:p14="http://schemas.microsoft.com/office/powerpoint/2010/main" val="38351818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0581-2062-4B05-A4F1-DB50B8E4CB49}"/>
              </a:ext>
            </a:extLst>
          </p:cNvPr>
          <p:cNvSpPr>
            <a:spLocks noGrp="1"/>
          </p:cNvSpPr>
          <p:nvPr>
            <p:ph type="title"/>
          </p:nvPr>
        </p:nvSpPr>
        <p:spPr/>
        <p:txBody>
          <a:bodyPr/>
          <a:lstStyle/>
          <a:p>
            <a:r>
              <a:rPr lang="lt-LT" dirty="0"/>
              <a:t>Gamintojų ir importuotojų organizacijos veiklos dokumentų peržiūra</a:t>
            </a:r>
          </a:p>
        </p:txBody>
      </p:sp>
      <p:pic>
        <p:nvPicPr>
          <p:cNvPr id="5" name="Content Placeholder 4">
            <a:extLst>
              <a:ext uri="{FF2B5EF4-FFF2-40B4-BE49-F238E27FC236}">
                <a16:creationId xmlns:a16="http://schemas.microsoft.com/office/drawing/2014/main" id="{46973017-D0D5-43A1-A770-CEF88E6525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5339" y="2077295"/>
            <a:ext cx="8969689" cy="4351338"/>
          </a:xfrm>
        </p:spPr>
      </p:pic>
      <p:sp>
        <p:nvSpPr>
          <p:cNvPr id="6" name="Stačiakampis 7">
            <a:extLst>
              <a:ext uri="{FF2B5EF4-FFF2-40B4-BE49-F238E27FC236}">
                <a16:creationId xmlns:a16="http://schemas.microsoft.com/office/drawing/2014/main" id="{699E6FFB-397A-4DAC-9F32-35F253143391}"/>
              </a:ext>
            </a:extLst>
          </p:cNvPr>
          <p:cNvSpPr/>
          <p:nvPr/>
        </p:nvSpPr>
        <p:spPr>
          <a:xfrm>
            <a:off x="7480183" y="2077296"/>
            <a:ext cx="631971" cy="3219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7">
            <a:extLst>
              <a:ext uri="{FF2B5EF4-FFF2-40B4-BE49-F238E27FC236}">
                <a16:creationId xmlns:a16="http://schemas.microsoft.com/office/drawing/2014/main" id="{A767A762-C52F-48B5-9652-54ED0A19662A}"/>
              </a:ext>
            </a:extLst>
          </p:cNvPr>
          <p:cNvSpPr/>
          <p:nvPr/>
        </p:nvSpPr>
        <p:spPr>
          <a:xfrm>
            <a:off x="4812973" y="2566334"/>
            <a:ext cx="787654"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a:extLst>
              <a:ext uri="{FF2B5EF4-FFF2-40B4-BE49-F238E27FC236}">
                <a16:creationId xmlns:a16="http://schemas.microsoft.com/office/drawing/2014/main" id="{202AB59B-7E0F-4C79-B18D-936A2C8A18B4}"/>
              </a:ext>
            </a:extLst>
          </p:cNvPr>
          <p:cNvSpPr/>
          <p:nvPr/>
        </p:nvSpPr>
        <p:spPr>
          <a:xfrm>
            <a:off x="10326847" y="5629714"/>
            <a:ext cx="593797"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F85D97D1-018E-4A21-B65E-CE5515300A91}"/>
              </a:ext>
            </a:extLst>
          </p:cNvPr>
          <p:cNvSpPr/>
          <p:nvPr/>
        </p:nvSpPr>
        <p:spPr>
          <a:xfrm>
            <a:off x="7840663" y="5617684"/>
            <a:ext cx="1441800" cy="663020"/>
          </a:xfrm>
          <a:prstGeom prst="wedgeRectCallout">
            <a:avLst>
              <a:gd name="adj1" fmla="val 115442"/>
              <a:gd name="adj2" fmla="val -23506"/>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Dokumentų peržiūra</a:t>
            </a:r>
          </a:p>
        </p:txBody>
      </p:sp>
      <p:sp>
        <p:nvSpPr>
          <p:cNvPr id="11" name="Rectangle 10">
            <a:extLst>
              <a:ext uri="{FF2B5EF4-FFF2-40B4-BE49-F238E27FC236}">
                <a16:creationId xmlns:a16="http://schemas.microsoft.com/office/drawing/2014/main" id="{59C39D3D-E58D-4480-B968-21B0C1873B85}"/>
              </a:ext>
            </a:extLst>
          </p:cNvPr>
          <p:cNvSpPr/>
          <p:nvPr/>
        </p:nvSpPr>
        <p:spPr>
          <a:xfrm>
            <a:off x="226972" y="1835018"/>
            <a:ext cx="2552627" cy="2585323"/>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Skirta GII organizacijos veiklos dokumentų sąrašo peržiūrai. GII organizacijos peržiūros formoje paspaudus ant skilties „Veiklos dokumentai“ atsidaro GII organizacijos veiklos dokumentų sąrašas.</a:t>
            </a:r>
            <a:endParaRPr lang="lt-LT" dirty="0"/>
          </a:p>
        </p:txBody>
      </p:sp>
      <p:sp>
        <p:nvSpPr>
          <p:cNvPr id="13" name="Stačiakampis 7">
            <a:extLst>
              <a:ext uri="{FF2B5EF4-FFF2-40B4-BE49-F238E27FC236}">
                <a16:creationId xmlns:a16="http://schemas.microsoft.com/office/drawing/2014/main" id="{BF1E70D3-C1BD-482C-9BEF-21E8C3552874}"/>
              </a:ext>
            </a:extLst>
          </p:cNvPr>
          <p:cNvSpPr/>
          <p:nvPr/>
        </p:nvSpPr>
        <p:spPr>
          <a:xfrm>
            <a:off x="2995338" y="3624744"/>
            <a:ext cx="8969689" cy="1693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Rectangle 13">
            <a:extLst>
              <a:ext uri="{FF2B5EF4-FFF2-40B4-BE49-F238E27FC236}">
                <a16:creationId xmlns:a16="http://schemas.microsoft.com/office/drawing/2014/main" id="{171D8AC4-B410-4203-A954-909659CDD9AF}"/>
              </a:ext>
            </a:extLst>
          </p:cNvPr>
          <p:cNvSpPr/>
          <p:nvPr/>
        </p:nvSpPr>
        <p:spPr>
          <a:xfrm>
            <a:off x="223290" y="4420341"/>
            <a:ext cx="2552627" cy="2308324"/>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GII organizacijos veiklos dokumentų sąraše yra pateikiamas reikšmių filtras, kuriame įrašius tam tikras reikšmes ir paspaudus mygtuką „Filtruoti“ bus surasti atitinkami dokumentai.</a:t>
            </a:r>
            <a:endParaRPr lang="lt-LT" dirty="0"/>
          </a:p>
        </p:txBody>
      </p:sp>
    </p:spTree>
    <p:extLst>
      <p:ext uri="{BB962C8B-B14F-4D97-AF65-F5344CB8AC3E}">
        <p14:creationId xmlns:p14="http://schemas.microsoft.com/office/powerpoint/2010/main" val="1340839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351C6-B0A9-4831-9700-09718F64B7E1}"/>
              </a:ext>
            </a:extLst>
          </p:cNvPr>
          <p:cNvSpPr>
            <a:spLocks noGrp="1"/>
          </p:cNvSpPr>
          <p:nvPr>
            <p:ph type="title"/>
          </p:nvPr>
        </p:nvSpPr>
        <p:spPr/>
        <p:txBody>
          <a:bodyPr/>
          <a:lstStyle/>
          <a:p>
            <a:r>
              <a:rPr lang="lt-LT" dirty="0"/>
              <a:t>Gamintojų ir importuotojų organizacijos veiklos dokumentų peržiūra</a:t>
            </a:r>
          </a:p>
        </p:txBody>
      </p:sp>
      <p:pic>
        <p:nvPicPr>
          <p:cNvPr id="5" name="Content Placeholder 4">
            <a:extLst>
              <a:ext uri="{FF2B5EF4-FFF2-40B4-BE49-F238E27FC236}">
                <a16:creationId xmlns:a16="http://schemas.microsoft.com/office/drawing/2014/main" id="{0BD1E950-0F96-406E-AEDF-1EB40A0600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262" y="1906405"/>
            <a:ext cx="9842685" cy="2850322"/>
          </a:xfrm>
        </p:spPr>
      </p:pic>
      <p:sp>
        <p:nvSpPr>
          <p:cNvPr id="6" name="Rectangle 5">
            <a:extLst>
              <a:ext uri="{FF2B5EF4-FFF2-40B4-BE49-F238E27FC236}">
                <a16:creationId xmlns:a16="http://schemas.microsoft.com/office/drawing/2014/main" id="{0EABE567-7467-42EB-AF8E-272E3CA14AF8}"/>
              </a:ext>
            </a:extLst>
          </p:cNvPr>
          <p:cNvSpPr/>
          <p:nvPr/>
        </p:nvSpPr>
        <p:spPr>
          <a:xfrm>
            <a:off x="110053" y="1906405"/>
            <a:ext cx="2617828" cy="923330"/>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Paspaudus prie dokumento mygtuką „Peržiūrėti“</a:t>
            </a:r>
            <a:endParaRPr lang="lt-LT" dirty="0"/>
          </a:p>
        </p:txBody>
      </p:sp>
      <p:sp>
        <p:nvSpPr>
          <p:cNvPr id="7" name="Rectangle 6">
            <a:extLst>
              <a:ext uri="{FF2B5EF4-FFF2-40B4-BE49-F238E27FC236}">
                <a16:creationId xmlns:a16="http://schemas.microsoft.com/office/drawing/2014/main" id="{11CAD018-DE86-4947-9F74-14AD767E60F1}"/>
              </a:ext>
            </a:extLst>
          </p:cNvPr>
          <p:cNvSpPr/>
          <p:nvPr/>
        </p:nvSpPr>
        <p:spPr>
          <a:xfrm>
            <a:off x="110053" y="2829735"/>
            <a:ext cx="2229901" cy="646331"/>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atsidaro dokumento peržiūros forma</a:t>
            </a:r>
            <a:endParaRPr lang="lt-LT" dirty="0"/>
          </a:p>
        </p:txBody>
      </p:sp>
    </p:spTree>
    <p:extLst>
      <p:ext uri="{BB962C8B-B14F-4D97-AF65-F5344CB8AC3E}">
        <p14:creationId xmlns:p14="http://schemas.microsoft.com/office/powerpoint/2010/main" val="320321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3BD1-2FE4-4788-B0A4-57684C85DC65}"/>
              </a:ext>
            </a:extLst>
          </p:cNvPr>
          <p:cNvSpPr>
            <a:spLocks noGrp="1"/>
          </p:cNvSpPr>
          <p:nvPr>
            <p:ph type="title"/>
          </p:nvPr>
        </p:nvSpPr>
        <p:spPr>
          <a:xfrm>
            <a:off x="838200" y="365125"/>
            <a:ext cx="10515600" cy="1325563"/>
          </a:xfrm>
        </p:spPr>
        <p:txBody>
          <a:bodyPr/>
          <a:lstStyle/>
          <a:p>
            <a:r>
              <a:rPr lang="lt-LT" dirty="0"/>
              <a:t>Gamintojų ir importuotojų organizacijos veiklos dokumentų rengimas</a:t>
            </a:r>
          </a:p>
        </p:txBody>
      </p:sp>
      <p:pic>
        <p:nvPicPr>
          <p:cNvPr id="5" name="Content Placeholder 4">
            <a:extLst>
              <a:ext uri="{FF2B5EF4-FFF2-40B4-BE49-F238E27FC236}">
                <a16:creationId xmlns:a16="http://schemas.microsoft.com/office/drawing/2014/main" id="{FE65FDB1-F516-4737-A2FD-34592FB56F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2117" y="1690688"/>
            <a:ext cx="8969689" cy="4351338"/>
          </a:xfrm>
        </p:spPr>
      </p:pic>
      <p:sp>
        <p:nvSpPr>
          <p:cNvPr id="6" name="Stačiakampis 7">
            <a:extLst>
              <a:ext uri="{FF2B5EF4-FFF2-40B4-BE49-F238E27FC236}">
                <a16:creationId xmlns:a16="http://schemas.microsoft.com/office/drawing/2014/main" id="{412064FD-15B8-4D4B-A5B9-B6892B3A1D5A}"/>
              </a:ext>
            </a:extLst>
          </p:cNvPr>
          <p:cNvSpPr/>
          <p:nvPr/>
        </p:nvSpPr>
        <p:spPr>
          <a:xfrm>
            <a:off x="7421949" y="1690688"/>
            <a:ext cx="782484" cy="280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7">
            <a:extLst>
              <a:ext uri="{FF2B5EF4-FFF2-40B4-BE49-F238E27FC236}">
                <a16:creationId xmlns:a16="http://schemas.microsoft.com/office/drawing/2014/main" id="{1A61FCB1-FDE8-49DB-8AEF-3BF9D12C6017}"/>
              </a:ext>
            </a:extLst>
          </p:cNvPr>
          <p:cNvSpPr/>
          <p:nvPr/>
        </p:nvSpPr>
        <p:spPr>
          <a:xfrm>
            <a:off x="4821362" y="2188830"/>
            <a:ext cx="787654"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a:extLst>
              <a:ext uri="{FF2B5EF4-FFF2-40B4-BE49-F238E27FC236}">
                <a16:creationId xmlns:a16="http://schemas.microsoft.com/office/drawing/2014/main" id="{198D1788-9B50-48BE-A1DE-D114BA7E44BA}"/>
              </a:ext>
            </a:extLst>
          </p:cNvPr>
          <p:cNvSpPr/>
          <p:nvPr/>
        </p:nvSpPr>
        <p:spPr>
          <a:xfrm>
            <a:off x="10628851" y="2599890"/>
            <a:ext cx="1263519"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426C1C95-78AA-41FC-83DC-D53069AB9490}"/>
              </a:ext>
            </a:extLst>
          </p:cNvPr>
          <p:cNvSpPr/>
          <p:nvPr/>
        </p:nvSpPr>
        <p:spPr>
          <a:xfrm>
            <a:off x="7902430" y="2587860"/>
            <a:ext cx="2185428" cy="663020"/>
          </a:xfrm>
          <a:prstGeom prst="wedgeRectCallout">
            <a:avLst>
              <a:gd name="adj1" fmla="val 72787"/>
              <a:gd name="adj2" fmla="val -1591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Pasirenkama „Naujas veiklos dokumentas“</a:t>
            </a:r>
          </a:p>
        </p:txBody>
      </p:sp>
      <p:sp>
        <p:nvSpPr>
          <p:cNvPr id="10" name="Rectangle 9">
            <a:extLst>
              <a:ext uri="{FF2B5EF4-FFF2-40B4-BE49-F238E27FC236}">
                <a16:creationId xmlns:a16="http://schemas.microsoft.com/office/drawing/2014/main" id="{354832D6-5E54-4FE6-BA13-54AF75ADC663}"/>
              </a:ext>
            </a:extLst>
          </p:cNvPr>
          <p:cNvSpPr/>
          <p:nvPr/>
        </p:nvSpPr>
        <p:spPr>
          <a:xfrm>
            <a:off x="250110" y="1690688"/>
            <a:ext cx="2672571" cy="2862322"/>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Skirta naujo veiklos dokumento sukūrimui. GII organizacijos peržiūros formoje paspaudus ant skilties „Veiklos dokumentai“ atsidaro veiklos dokumentų sąrašas. Tame sąraše yra mygtukas „Naujas veiklos dokumentas“</a:t>
            </a:r>
            <a:endParaRPr lang="lt-LT" dirty="0"/>
          </a:p>
        </p:txBody>
      </p:sp>
    </p:spTree>
    <p:extLst>
      <p:ext uri="{BB962C8B-B14F-4D97-AF65-F5344CB8AC3E}">
        <p14:creationId xmlns:p14="http://schemas.microsoft.com/office/powerpoint/2010/main" val="469301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60E6-39AA-4B6F-81CB-C88DACF0DD39}"/>
              </a:ext>
            </a:extLst>
          </p:cNvPr>
          <p:cNvSpPr>
            <a:spLocks noGrp="1"/>
          </p:cNvSpPr>
          <p:nvPr>
            <p:ph type="title"/>
          </p:nvPr>
        </p:nvSpPr>
        <p:spPr/>
        <p:txBody>
          <a:bodyPr/>
          <a:lstStyle/>
          <a:p>
            <a:r>
              <a:rPr lang="lt-LT" dirty="0"/>
              <a:t>Gamintojų ir importuotojų organizacijos veiklos dokumentų rengimas</a:t>
            </a:r>
          </a:p>
        </p:txBody>
      </p:sp>
      <p:pic>
        <p:nvPicPr>
          <p:cNvPr id="9" name="Content Placeholder 8">
            <a:extLst>
              <a:ext uri="{FF2B5EF4-FFF2-40B4-BE49-F238E27FC236}">
                <a16:creationId xmlns:a16="http://schemas.microsoft.com/office/drawing/2014/main" id="{19555B5B-7165-49E9-B394-398C375DC9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3674" y="1932637"/>
            <a:ext cx="8261625" cy="2879508"/>
          </a:xfrm>
        </p:spPr>
      </p:pic>
      <p:sp>
        <p:nvSpPr>
          <p:cNvPr id="10" name="Stačiakampis 7">
            <a:extLst>
              <a:ext uri="{FF2B5EF4-FFF2-40B4-BE49-F238E27FC236}">
                <a16:creationId xmlns:a16="http://schemas.microsoft.com/office/drawing/2014/main" id="{21DAD9B9-4FBB-4640-9C64-8E735EE293CC}"/>
              </a:ext>
            </a:extLst>
          </p:cNvPr>
          <p:cNvSpPr/>
          <p:nvPr/>
        </p:nvSpPr>
        <p:spPr>
          <a:xfrm>
            <a:off x="4008561" y="3109519"/>
            <a:ext cx="7916737" cy="15456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Rectangle 10">
            <a:extLst>
              <a:ext uri="{FF2B5EF4-FFF2-40B4-BE49-F238E27FC236}">
                <a16:creationId xmlns:a16="http://schemas.microsoft.com/office/drawing/2014/main" id="{83518DBC-E9F7-46F1-84BC-B4E0D8711671}"/>
              </a:ext>
            </a:extLst>
          </p:cNvPr>
          <p:cNvSpPr/>
          <p:nvPr/>
        </p:nvSpPr>
        <p:spPr>
          <a:xfrm>
            <a:off x="360218" y="1920265"/>
            <a:ext cx="3066473" cy="923330"/>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Paspaudus šį mygtuką atsidaro naujo dokumento rengimo forma</a:t>
            </a:r>
            <a:endParaRPr lang="lt-LT" dirty="0"/>
          </a:p>
        </p:txBody>
      </p:sp>
    </p:spTree>
    <p:extLst>
      <p:ext uri="{BB962C8B-B14F-4D97-AF65-F5344CB8AC3E}">
        <p14:creationId xmlns:p14="http://schemas.microsoft.com/office/powerpoint/2010/main" val="2792699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5" name="Content Placeholder 4">
            <a:extLst>
              <a:ext uri="{FF2B5EF4-FFF2-40B4-BE49-F238E27FC236}">
                <a16:creationId xmlns:a16="http://schemas.microsoft.com/office/drawing/2014/main" id="{DD408891-2125-49B5-AB90-8A2C22233D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9796" y="1792069"/>
            <a:ext cx="4831264" cy="4351338"/>
          </a:xfrm>
        </p:spPr>
      </p:pic>
      <p:sp>
        <p:nvSpPr>
          <p:cNvPr id="6" name="Rectangle 5">
            <a:extLst>
              <a:ext uri="{FF2B5EF4-FFF2-40B4-BE49-F238E27FC236}">
                <a16:creationId xmlns:a16="http://schemas.microsoft.com/office/drawing/2014/main" id="{E2CC0AE1-FBE5-4468-8F6E-7319468B0E4F}"/>
              </a:ext>
            </a:extLst>
          </p:cNvPr>
          <p:cNvSpPr/>
          <p:nvPr/>
        </p:nvSpPr>
        <p:spPr>
          <a:xfrm>
            <a:off x="500940" y="1792069"/>
            <a:ext cx="6096000" cy="1754326"/>
          </a:xfrm>
          <a:prstGeom prst="rect">
            <a:avLst/>
          </a:prstGeom>
        </p:spPr>
        <p:txBody>
          <a:bodyPr>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Skirta sukurti naują GII organizacijos organizavimo planą, švietimo programą. Naujo veiklos dokumento rengimo formoje „Veiklos dokumentas“ laukelyje pasirenkamas dokumento tipas „Organizavimo planas, švietimo programa“. Pasirinkus veiklos dokumento tipą, pateikiami reikiami veiklos dokumento laukai, kuriuos būtina užpildyti.</a:t>
            </a:r>
            <a:endParaRPr lang="lt-LT" dirty="0"/>
          </a:p>
        </p:txBody>
      </p:sp>
      <p:sp>
        <p:nvSpPr>
          <p:cNvPr id="7" name="Stačiakampis 7">
            <a:extLst>
              <a:ext uri="{FF2B5EF4-FFF2-40B4-BE49-F238E27FC236}">
                <a16:creationId xmlns:a16="http://schemas.microsoft.com/office/drawing/2014/main" id="{DBFA4B25-0FB7-470A-8E39-2C2BA96262B7}"/>
              </a:ext>
            </a:extLst>
          </p:cNvPr>
          <p:cNvSpPr/>
          <p:nvPr/>
        </p:nvSpPr>
        <p:spPr>
          <a:xfrm>
            <a:off x="7860126" y="5560103"/>
            <a:ext cx="729692" cy="406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633111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8" name="Content Placeholder 7">
            <a:extLst>
              <a:ext uri="{FF2B5EF4-FFF2-40B4-BE49-F238E27FC236}">
                <a16:creationId xmlns:a16="http://schemas.microsoft.com/office/drawing/2014/main" id="{508302E2-41C6-4C02-83AE-000ED9E714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4579" y="3547197"/>
            <a:ext cx="10515600" cy="3077172"/>
          </a:xfrm>
        </p:spPr>
      </p:pic>
      <p:sp>
        <p:nvSpPr>
          <p:cNvPr id="9" name="Stačiakampis 7">
            <a:extLst>
              <a:ext uri="{FF2B5EF4-FFF2-40B4-BE49-F238E27FC236}">
                <a16:creationId xmlns:a16="http://schemas.microsoft.com/office/drawing/2014/main" id="{0DF83EE0-4C76-497B-BE21-23C7908EC9EC}"/>
              </a:ext>
            </a:extLst>
          </p:cNvPr>
          <p:cNvSpPr/>
          <p:nvPr/>
        </p:nvSpPr>
        <p:spPr>
          <a:xfrm>
            <a:off x="1967325" y="5864903"/>
            <a:ext cx="1117620"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Stačiakampis 7">
            <a:extLst>
              <a:ext uri="{FF2B5EF4-FFF2-40B4-BE49-F238E27FC236}">
                <a16:creationId xmlns:a16="http://schemas.microsoft.com/office/drawing/2014/main" id="{E0364E2F-CF53-4732-A4FC-E32AC2A28E88}"/>
              </a:ext>
            </a:extLst>
          </p:cNvPr>
          <p:cNvSpPr/>
          <p:nvPr/>
        </p:nvSpPr>
        <p:spPr>
          <a:xfrm>
            <a:off x="2392197" y="6184383"/>
            <a:ext cx="5865111"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Rectangle 10">
            <a:extLst>
              <a:ext uri="{FF2B5EF4-FFF2-40B4-BE49-F238E27FC236}">
                <a16:creationId xmlns:a16="http://schemas.microsoft.com/office/drawing/2014/main" id="{5FB04E91-FDDC-4ECD-853B-CEE16989BD57}"/>
              </a:ext>
            </a:extLst>
          </p:cNvPr>
          <p:cNvSpPr/>
          <p:nvPr/>
        </p:nvSpPr>
        <p:spPr>
          <a:xfrm>
            <a:off x="838200" y="1880278"/>
            <a:ext cx="10963564" cy="1477328"/>
          </a:xfrm>
          <a:prstGeom prst="rect">
            <a:avLst/>
          </a:prstGeom>
        </p:spPr>
        <p:txBody>
          <a:bodyPr wrap="square">
            <a:spAutoFit/>
          </a:bodyPr>
          <a:lstStyle/>
          <a:p>
            <a:r>
              <a:rPr lang="lt-LT" dirty="0">
                <a:solidFill>
                  <a:srgbClr val="000000"/>
                </a:solidFill>
                <a:latin typeface="Calibri" panose="020F0502020204030204" pitchFamily="34" charset="0"/>
                <a:ea typeface="Calibri" panose="020F0502020204030204" pitchFamily="34" charset="0"/>
                <a:cs typeface="Times New Roman" panose="02020603050405020304" pitchFamily="18" charset="0"/>
              </a:rPr>
              <a:t>Paspaudus „Rengti“  atsidaro tokios rengiamo dokumentas su skiltimis „GII organizacijos panai“ ir „Švietimo programa“.  Jeigu papildomai buvo pasirinktas  „Ankstesnio dokumento pagrindu“  tai naujo „Veiklos organizavimo planas. Švietimo programa“  duomenys užpildomi pasirinkto dokumento  duomenų pagrindu.  Nepildomi prisegami dokumentai ir steigėjų dalyvių pavedimo davėjų sąrašas.  „Ankstesnio dokumentu pagrindu“ pasirinkime pateikiamas suderintų dokumentų sąrašas.</a:t>
            </a:r>
            <a:endParaRPr lang="lt-LT" dirty="0"/>
          </a:p>
        </p:txBody>
      </p:sp>
    </p:spTree>
    <p:extLst>
      <p:ext uri="{BB962C8B-B14F-4D97-AF65-F5344CB8AC3E}">
        <p14:creationId xmlns:p14="http://schemas.microsoft.com/office/powerpoint/2010/main" val="7589701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6" name="Content Placeholder 5">
            <a:extLst>
              <a:ext uri="{FF2B5EF4-FFF2-40B4-BE49-F238E27FC236}">
                <a16:creationId xmlns:a16="http://schemas.microsoft.com/office/drawing/2014/main" id="{F4ABCC69-ACBE-40F6-A9A9-75BE5D9029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9212" y="1690688"/>
            <a:ext cx="7756534" cy="3583276"/>
          </a:xfrm>
        </p:spPr>
      </p:pic>
      <p:sp>
        <p:nvSpPr>
          <p:cNvPr id="7" name="Rectangle 6">
            <a:extLst>
              <a:ext uri="{FF2B5EF4-FFF2-40B4-BE49-F238E27FC236}">
                <a16:creationId xmlns:a16="http://schemas.microsoft.com/office/drawing/2014/main" id="{560C0282-0F9B-49C7-BA4A-CEB20858DA15}"/>
              </a:ext>
            </a:extLst>
          </p:cNvPr>
          <p:cNvSpPr/>
          <p:nvPr/>
        </p:nvSpPr>
        <p:spPr>
          <a:xfrm>
            <a:off x="166254" y="1776212"/>
            <a:ext cx="4102958" cy="4801314"/>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„Steigėjai, dalyviai ir pavedimo davėjai“ skilties sąrašas bus neredaguojamas. Sąrašas (dalyviai, steigėjai, pavedimo davėjai) suformuojamas iš aktualaus GII organizacijos suvesto pavedimo davėjų sąrašo. Sąraše pateikiami pavedimo davėjai įskaitant steigėjus ir dalyvius</a:t>
            </a:r>
            <a:r>
              <a:rPr lang="lt-LT" sz="1100" dirty="0">
                <a:latin typeface="Calibri" panose="020F0502020204030204" pitchFamily="34" charset="0"/>
                <a:ea typeface="Calibri" panose="020F0502020204030204" pitchFamily="34" charset="0"/>
                <a:cs typeface="Times New Roman" panose="02020603050405020304" pitchFamily="18" charset="0"/>
              </a:rPr>
              <a:t> </a:t>
            </a:r>
            <a:r>
              <a:rPr lang="lt-LT" dirty="0">
                <a:latin typeface="Calibri" panose="020F0502020204030204" pitchFamily="34" charset="0"/>
                <a:ea typeface="Calibri" panose="020F0502020204030204" pitchFamily="34" charset="0"/>
                <a:cs typeface="Times New Roman" panose="02020603050405020304" pitchFamily="18" charset="0"/>
              </a:rPr>
              <a:t> kurių pavedimas galioja bent vieną dieną atitinkamuose  metuose už kuriuos rengiamas planas. Taip pat sąrašas atrenkamas pagal gaminių/pakuočių srautą, kuris priskirtas prie Licencijos rūšies. Sąraše bus mygtukas „Atnaujinti sąrašą“, kurį paspaudus bus atnaujinamas sąrašas, kuris rikiuojamas pagal požymius: pavedimo galiojimo pradžia, įmonės pavadinimas.</a:t>
            </a:r>
            <a:endParaRPr lang="lt-LT" dirty="0"/>
          </a:p>
        </p:txBody>
      </p:sp>
      <p:sp>
        <p:nvSpPr>
          <p:cNvPr id="12" name="Stačiakampis 7">
            <a:extLst>
              <a:ext uri="{FF2B5EF4-FFF2-40B4-BE49-F238E27FC236}">
                <a16:creationId xmlns:a16="http://schemas.microsoft.com/office/drawing/2014/main" id="{A2607345-88F2-418D-9FBC-445A7C9DD573}"/>
              </a:ext>
            </a:extLst>
          </p:cNvPr>
          <p:cNvSpPr/>
          <p:nvPr/>
        </p:nvSpPr>
        <p:spPr>
          <a:xfrm>
            <a:off x="11139054" y="3269260"/>
            <a:ext cx="886691"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7D973C2B-742C-4BC0-A425-3170DA50BFD5}"/>
              </a:ext>
            </a:extLst>
          </p:cNvPr>
          <p:cNvSpPr/>
          <p:nvPr/>
        </p:nvSpPr>
        <p:spPr>
          <a:xfrm>
            <a:off x="4983018" y="2856511"/>
            <a:ext cx="1251527"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59310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4043126-3064-41F7-98A7-9DBA723B60BC}"/>
              </a:ext>
            </a:extLst>
          </p:cNvPr>
          <p:cNvSpPr>
            <a:spLocks noGrp="1"/>
          </p:cNvSpPr>
          <p:nvPr>
            <p:ph type="title"/>
          </p:nvPr>
        </p:nvSpPr>
        <p:spPr/>
        <p:txBody>
          <a:bodyPr/>
          <a:lstStyle/>
          <a:p>
            <a:r>
              <a:rPr lang="lt-LT" dirty="0"/>
              <a:t>Prisijungimas prie GPAIS</a:t>
            </a:r>
          </a:p>
        </p:txBody>
      </p:sp>
      <p:pic>
        <p:nvPicPr>
          <p:cNvPr id="10" name="Turinio vietos rezervavimo ženklas 9">
            <a:extLst>
              <a:ext uri="{FF2B5EF4-FFF2-40B4-BE49-F238E27FC236}">
                <a16:creationId xmlns:a16="http://schemas.microsoft.com/office/drawing/2014/main" id="{0FE7CE86-A6C4-418B-8A62-2A90AD5269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7428" y="1825625"/>
            <a:ext cx="8449200" cy="4351338"/>
          </a:xfrm>
        </p:spPr>
      </p:pic>
      <p:sp>
        <p:nvSpPr>
          <p:cNvPr id="11" name="Stačiakampis 10">
            <a:extLst>
              <a:ext uri="{FF2B5EF4-FFF2-40B4-BE49-F238E27FC236}">
                <a16:creationId xmlns:a16="http://schemas.microsoft.com/office/drawing/2014/main" id="{858B762C-02EE-4A24-B962-6E2B4E3A9D4B}"/>
              </a:ext>
            </a:extLst>
          </p:cNvPr>
          <p:cNvSpPr/>
          <p:nvPr/>
        </p:nvSpPr>
        <p:spPr>
          <a:xfrm>
            <a:off x="269428" y="1456293"/>
            <a:ext cx="6046312" cy="369332"/>
          </a:xfrm>
          <a:prstGeom prst="rect">
            <a:avLst/>
          </a:prstGeom>
        </p:spPr>
        <p:txBody>
          <a:bodyPr wrap="square">
            <a:spAutoFit/>
          </a:bodyPr>
          <a:lstStyle/>
          <a:p>
            <a:pPr marL="270510" indent="-215900" algn="just">
              <a:spcBef>
                <a:spcPts val="600"/>
              </a:spcBef>
              <a:spcAft>
                <a:spcPts val="0"/>
              </a:spcAft>
              <a:tabLst>
                <a:tab pos="756285" algn="l"/>
                <a:tab pos="822960" algn="l"/>
              </a:tabLst>
            </a:pPr>
            <a:r>
              <a:rPr lang="lt-LT" dirty="0">
                <a:latin typeface="Arial" panose="020B0604020202020204" pitchFamily="34" charset="0"/>
                <a:ea typeface="Arial Unicode MS"/>
              </a:rPr>
              <a:t>Norėdami prisijungti prie GPAIS atlikite šiuos veiksmus: </a:t>
            </a:r>
            <a:endParaRPr lang="lt-LT" dirty="0"/>
          </a:p>
        </p:txBody>
      </p:sp>
      <p:sp>
        <p:nvSpPr>
          <p:cNvPr id="13" name="Stačiakampis 12">
            <a:extLst>
              <a:ext uri="{FF2B5EF4-FFF2-40B4-BE49-F238E27FC236}">
                <a16:creationId xmlns:a16="http://schemas.microsoft.com/office/drawing/2014/main" id="{04B5C49F-033B-42A9-A6EC-F84FDC4F1EB8}"/>
              </a:ext>
            </a:extLst>
          </p:cNvPr>
          <p:cNvSpPr/>
          <p:nvPr/>
        </p:nvSpPr>
        <p:spPr>
          <a:xfrm>
            <a:off x="269428" y="2270462"/>
            <a:ext cx="2718321" cy="923330"/>
          </a:xfrm>
          <a:prstGeom prst="rect">
            <a:avLst/>
          </a:prstGeom>
        </p:spPr>
        <p:txBody>
          <a:bodyPr wrap="square">
            <a:spAutoFit/>
          </a:bodyPr>
          <a:lstStyle/>
          <a:p>
            <a:r>
              <a:rPr lang="lt-LT" dirty="0">
                <a:latin typeface="Arial" panose="020B0604020202020204" pitchFamily="34" charset="0"/>
                <a:ea typeface="Arial Unicode MS"/>
              </a:rPr>
              <a:t>Naršyklės lange įveskite tinklalapio adresą (</a:t>
            </a:r>
            <a:r>
              <a:rPr lang="lt-LT" u="sng" dirty="0">
                <a:solidFill>
                  <a:srgbClr val="0000CC"/>
                </a:solidFill>
                <a:latin typeface="Arial" panose="020B0604020202020204" pitchFamily="34" charset="0"/>
                <a:ea typeface="Arial Unicode MS"/>
                <a:hlinkClick r:id="rId3"/>
              </a:rPr>
              <a:t>www.gpais.eu</a:t>
            </a:r>
            <a:r>
              <a:rPr lang="lt-LT" dirty="0">
                <a:latin typeface="Arial" panose="020B0604020202020204" pitchFamily="34" charset="0"/>
                <a:ea typeface="Arial Unicode MS"/>
              </a:rPr>
              <a:t>).</a:t>
            </a:r>
            <a:endParaRPr lang="lt-LT" dirty="0"/>
          </a:p>
        </p:txBody>
      </p:sp>
      <p:sp>
        <p:nvSpPr>
          <p:cNvPr id="14" name="Stačiakampis 13">
            <a:extLst>
              <a:ext uri="{FF2B5EF4-FFF2-40B4-BE49-F238E27FC236}">
                <a16:creationId xmlns:a16="http://schemas.microsoft.com/office/drawing/2014/main" id="{11A67A7B-D4D4-46A1-8A18-456D968D2295}"/>
              </a:ext>
            </a:extLst>
          </p:cNvPr>
          <p:cNvSpPr/>
          <p:nvPr/>
        </p:nvSpPr>
        <p:spPr>
          <a:xfrm>
            <a:off x="269428" y="3664209"/>
            <a:ext cx="2601363" cy="1477328"/>
          </a:xfrm>
          <a:prstGeom prst="rect">
            <a:avLst/>
          </a:prstGeom>
        </p:spPr>
        <p:txBody>
          <a:bodyPr wrap="square">
            <a:spAutoFit/>
          </a:bodyPr>
          <a:lstStyle/>
          <a:p>
            <a:r>
              <a:rPr lang="lt-LT" dirty="0">
                <a:latin typeface="Arial" panose="020B0604020202020204" pitchFamily="34" charset="0"/>
                <a:ea typeface="Arial Unicode MS"/>
              </a:rPr>
              <a:t>Atidarytame pradiniame informacinės sistemos lange paspauskite mygtuką </a:t>
            </a:r>
            <a:r>
              <a:rPr lang="lt-LT" b="1" dirty="0">
                <a:latin typeface="Arial" panose="020B0604020202020204" pitchFamily="34" charset="0"/>
                <a:ea typeface="Arial Unicode MS"/>
              </a:rPr>
              <a:t>[Prisijungti prie GPAIS]</a:t>
            </a:r>
            <a:endParaRPr lang="lt-LT" dirty="0"/>
          </a:p>
        </p:txBody>
      </p:sp>
      <p:sp>
        <p:nvSpPr>
          <p:cNvPr id="15" name="Stačiakampis 14">
            <a:extLst>
              <a:ext uri="{FF2B5EF4-FFF2-40B4-BE49-F238E27FC236}">
                <a16:creationId xmlns:a16="http://schemas.microsoft.com/office/drawing/2014/main" id="{6DB63B3D-9182-4A93-8CD3-AE9A96586D74}"/>
              </a:ext>
            </a:extLst>
          </p:cNvPr>
          <p:cNvSpPr/>
          <p:nvPr/>
        </p:nvSpPr>
        <p:spPr>
          <a:xfrm>
            <a:off x="6819014" y="2915965"/>
            <a:ext cx="1336158" cy="470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Kalbos debesėlis: stačiakampis 15">
            <a:extLst>
              <a:ext uri="{FF2B5EF4-FFF2-40B4-BE49-F238E27FC236}">
                <a16:creationId xmlns:a16="http://schemas.microsoft.com/office/drawing/2014/main" id="{52DCA7FF-C1EF-46A9-A868-514D9143715B}"/>
              </a:ext>
            </a:extLst>
          </p:cNvPr>
          <p:cNvSpPr/>
          <p:nvPr/>
        </p:nvSpPr>
        <p:spPr>
          <a:xfrm>
            <a:off x="8952614" y="2765980"/>
            <a:ext cx="1818168" cy="663020"/>
          </a:xfrm>
          <a:prstGeom prst="wedgeRectCallout">
            <a:avLst>
              <a:gd name="adj1" fmla="val -102377"/>
              <a:gd name="adj2" fmla="val 2044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Prisijungti prie GPAIS</a:t>
            </a:r>
          </a:p>
        </p:txBody>
      </p:sp>
    </p:spTree>
    <p:extLst>
      <p:ext uri="{BB962C8B-B14F-4D97-AF65-F5344CB8AC3E}">
        <p14:creationId xmlns:p14="http://schemas.microsoft.com/office/powerpoint/2010/main" val="3819839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8" name="Content Placeholder 7">
            <a:extLst>
              <a:ext uri="{FF2B5EF4-FFF2-40B4-BE49-F238E27FC236}">
                <a16:creationId xmlns:a16="http://schemas.microsoft.com/office/drawing/2014/main" id="{5EA0765A-181B-4B9D-A82E-F49D643349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9624" y="1859181"/>
            <a:ext cx="9583556" cy="4351338"/>
          </a:xfrm>
        </p:spPr>
      </p:pic>
      <p:sp>
        <p:nvSpPr>
          <p:cNvPr id="11" name="Stačiakampis 7">
            <a:extLst>
              <a:ext uri="{FF2B5EF4-FFF2-40B4-BE49-F238E27FC236}">
                <a16:creationId xmlns:a16="http://schemas.microsoft.com/office/drawing/2014/main" id="{B1F86B84-7BA6-4E39-B2E4-FDCA7DAF581D}"/>
              </a:ext>
            </a:extLst>
          </p:cNvPr>
          <p:cNvSpPr/>
          <p:nvPr/>
        </p:nvSpPr>
        <p:spPr>
          <a:xfrm>
            <a:off x="4844473" y="3269260"/>
            <a:ext cx="1556327"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Rectangle 8">
            <a:extLst>
              <a:ext uri="{FF2B5EF4-FFF2-40B4-BE49-F238E27FC236}">
                <a16:creationId xmlns:a16="http://schemas.microsoft.com/office/drawing/2014/main" id="{E04FA143-D0F4-4C54-BB6A-6CAF7C14638E}"/>
              </a:ext>
            </a:extLst>
          </p:cNvPr>
          <p:cNvSpPr/>
          <p:nvPr/>
        </p:nvSpPr>
        <p:spPr>
          <a:xfrm>
            <a:off x="234202" y="1859181"/>
            <a:ext cx="2189018" cy="1754326"/>
          </a:xfrm>
          <a:prstGeom prst="rect">
            <a:avLst/>
          </a:prstGeom>
        </p:spPr>
        <p:txBody>
          <a:bodyPr wrap="square">
            <a:spAutoFit/>
          </a:bodyPr>
          <a:lstStyle/>
          <a:p>
            <a:r>
              <a:rPr lang="lt-LT" dirty="0">
                <a:solidFill>
                  <a:srgbClr val="000000"/>
                </a:solidFill>
                <a:latin typeface="Calibri" panose="020F0502020204030204" pitchFamily="34" charset="0"/>
                <a:ea typeface="Calibri" panose="020F0502020204030204" pitchFamily="34" charset="0"/>
                <a:cs typeface="Times New Roman" panose="02020603050405020304" pitchFamily="18" charset="0"/>
              </a:rPr>
              <a:t>Skiltis „Planuojamas patiekti, surinkti ir sutvarkyti kiekis“. Skiltyje rodomi srautai pagal licenciją.</a:t>
            </a:r>
            <a:endParaRPr lang="lt-LT" dirty="0"/>
          </a:p>
        </p:txBody>
      </p:sp>
    </p:spTree>
    <p:extLst>
      <p:ext uri="{BB962C8B-B14F-4D97-AF65-F5344CB8AC3E}">
        <p14:creationId xmlns:p14="http://schemas.microsoft.com/office/powerpoint/2010/main" val="2445422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6" name="Content Placeholder 5">
            <a:extLst>
              <a:ext uri="{FF2B5EF4-FFF2-40B4-BE49-F238E27FC236}">
                <a16:creationId xmlns:a16="http://schemas.microsoft.com/office/drawing/2014/main" id="{318C3117-A4C5-490B-9C25-A42F3062CC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7591" y="2840418"/>
            <a:ext cx="10515600" cy="2002971"/>
          </a:xfrm>
        </p:spPr>
      </p:pic>
      <p:sp>
        <p:nvSpPr>
          <p:cNvPr id="10" name="Kalbos debesėlis: stačiakampis 8">
            <a:extLst>
              <a:ext uri="{FF2B5EF4-FFF2-40B4-BE49-F238E27FC236}">
                <a16:creationId xmlns:a16="http://schemas.microsoft.com/office/drawing/2014/main" id="{DE6C50BA-527E-4B80-8135-623EA946AB6B}"/>
              </a:ext>
            </a:extLst>
          </p:cNvPr>
          <p:cNvSpPr/>
          <p:nvPr/>
        </p:nvSpPr>
        <p:spPr>
          <a:xfrm>
            <a:off x="9085278" y="2638457"/>
            <a:ext cx="1208014" cy="663020"/>
          </a:xfrm>
          <a:prstGeom prst="wedgeRectCallout">
            <a:avLst>
              <a:gd name="adj1" fmla="val 85454"/>
              <a:gd name="adj2" fmla="val 20171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
        <p:nvSpPr>
          <p:cNvPr id="12" name="Kalbos debesėlis: stačiakampis 8">
            <a:extLst>
              <a:ext uri="{FF2B5EF4-FFF2-40B4-BE49-F238E27FC236}">
                <a16:creationId xmlns:a16="http://schemas.microsoft.com/office/drawing/2014/main" id="{4186D356-23BE-4654-9E7A-70597ECEB80E}"/>
              </a:ext>
            </a:extLst>
          </p:cNvPr>
          <p:cNvSpPr/>
          <p:nvPr/>
        </p:nvSpPr>
        <p:spPr>
          <a:xfrm>
            <a:off x="10590402" y="2638457"/>
            <a:ext cx="1208014" cy="663020"/>
          </a:xfrm>
          <a:prstGeom prst="wedgeRectCallout">
            <a:avLst>
              <a:gd name="adj1" fmla="val -19407"/>
              <a:gd name="adj2" fmla="val 20424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Atšaukti</a:t>
            </a:r>
          </a:p>
        </p:txBody>
      </p:sp>
      <p:sp>
        <p:nvSpPr>
          <p:cNvPr id="13" name="Kalbos debesėlis: stačiakampis 8">
            <a:extLst>
              <a:ext uri="{FF2B5EF4-FFF2-40B4-BE49-F238E27FC236}">
                <a16:creationId xmlns:a16="http://schemas.microsoft.com/office/drawing/2014/main" id="{B9F0CF73-DA04-4FDD-A0EE-936B50BB7E1B}"/>
              </a:ext>
            </a:extLst>
          </p:cNvPr>
          <p:cNvSpPr/>
          <p:nvPr/>
        </p:nvSpPr>
        <p:spPr>
          <a:xfrm>
            <a:off x="9085278" y="5181719"/>
            <a:ext cx="1208014" cy="663020"/>
          </a:xfrm>
          <a:prstGeom prst="wedgeRectCallout">
            <a:avLst>
              <a:gd name="adj1" fmla="val 84760"/>
              <a:gd name="adj2" fmla="val -11713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Redaguoti</a:t>
            </a:r>
          </a:p>
        </p:txBody>
      </p:sp>
    </p:spTree>
    <p:extLst>
      <p:ext uri="{BB962C8B-B14F-4D97-AF65-F5344CB8AC3E}">
        <p14:creationId xmlns:p14="http://schemas.microsoft.com/office/powerpoint/2010/main" val="2929072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sp>
        <p:nvSpPr>
          <p:cNvPr id="4" name="Content Placeholder 3">
            <a:extLst>
              <a:ext uri="{FF2B5EF4-FFF2-40B4-BE49-F238E27FC236}">
                <a16:creationId xmlns:a16="http://schemas.microsoft.com/office/drawing/2014/main" id="{DF27EC8D-1F4D-42CF-AE59-2039EDEA754D}"/>
              </a:ext>
            </a:extLst>
          </p:cNvPr>
          <p:cNvSpPr>
            <a:spLocks noGrp="1"/>
          </p:cNvSpPr>
          <p:nvPr>
            <p:ph idx="1"/>
          </p:nvPr>
        </p:nvSpPr>
        <p:spPr/>
        <p:txBody>
          <a:bodyPr/>
          <a:lstStyle/>
          <a:p>
            <a:pPr marL="0" indent="0">
              <a:buNone/>
            </a:pPr>
            <a:r>
              <a:rPr lang="lt-LT" dirty="0"/>
              <a:t>Skiltis „Planuojamas patiekti, surinkti ir sutvarkyti kiekis“: EEĮ Organizacija rinksis vieną iš dviejų sakinių (bus rodoma viršuje virš kiekio lentelės): „Einamaisiais kalendoriniais metais pasirinktas EEĮ atliekų tvarkymo užduoties vykdymo 1 variantas (kiekybinė užduotis)“ ar „Einamaisiais kalendoriniais metais pasirinktas EEĮ atliekų tvarkymo užduoties vykdymo 2 variantas (kiekybinė + kokybinė užduotis)“.</a:t>
            </a:r>
          </a:p>
          <a:p>
            <a:pPr marL="0" indent="0">
              <a:buNone/>
            </a:pPr>
            <a:r>
              <a:rPr lang="lt-LT" dirty="0"/>
              <a:t>Pasirinkus pastarąjį sakinį, Atliekų priėmimo vietų skiltyje tampa privalomas lentelės „EEĮ atliekų tvarkymo užduoties vykdymo 2 variantui įvykdyti reikalingos Priėmimo vietos (kokybinė užduotis)“ pildymas.</a:t>
            </a:r>
          </a:p>
          <a:p>
            <a:pPr marL="0" indent="0">
              <a:buNone/>
            </a:pPr>
            <a:endParaRPr lang="lt-LT" dirty="0"/>
          </a:p>
        </p:txBody>
      </p:sp>
    </p:spTree>
    <p:extLst>
      <p:ext uri="{BB962C8B-B14F-4D97-AF65-F5344CB8AC3E}">
        <p14:creationId xmlns:p14="http://schemas.microsoft.com/office/powerpoint/2010/main" val="19200381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5" name="Content Placeholder 4">
            <a:extLst>
              <a:ext uri="{FF2B5EF4-FFF2-40B4-BE49-F238E27FC236}">
                <a16:creationId xmlns:a16="http://schemas.microsoft.com/office/drawing/2014/main" id="{5B10B0C0-96BF-4491-A22A-24A49FC784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7784" y="1719466"/>
            <a:ext cx="10190698" cy="4351338"/>
          </a:xfrm>
        </p:spPr>
      </p:pic>
      <p:sp>
        <p:nvSpPr>
          <p:cNvPr id="6" name="Stačiakampis 7">
            <a:extLst>
              <a:ext uri="{FF2B5EF4-FFF2-40B4-BE49-F238E27FC236}">
                <a16:creationId xmlns:a16="http://schemas.microsoft.com/office/drawing/2014/main" id="{BEDEBD61-668D-42AD-8CAC-75E868733A5E}"/>
              </a:ext>
            </a:extLst>
          </p:cNvPr>
          <p:cNvSpPr/>
          <p:nvPr/>
        </p:nvSpPr>
        <p:spPr>
          <a:xfrm>
            <a:off x="5938982" y="3766053"/>
            <a:ext cx="1376218"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Kalbos debesėlis: stačiakampis 8">
            <a:extLst>
              <a:ext uri="{FF2B5EF4-FFF2-40B4-BE49-F238E27FC236}">
                <a16:creationId xmlns:a16="http://schemas.microsoft.com/office/drawing/2014/main" id="{51D41420-A0ED-415A-98E7-B5D8E6C01A37}"/>
              </a:ext>
            </a:extLst>
          </p:cNvPr>
          <p:cNvSpPr/>
          <p:nvPr/>
        </p:nvSpPr>
        <p:spPr>
          <a:xfrm>
            <a:off x="9731824" y="3434543"/>
            <a:ext cx="1208014" cy="663020"/>
          </a:xfrm>
          <a:prstGeom prst="wedgeRectCallout">
            <a:avLst>
              <a:gd name="adj1" fmla="val 85454"/>
              <a:gd name="adj2" fmla="val 20171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8" name="Kalbos debesėlis: stačiakampis 8">
            <a:extLst>
              <a:ext uri="{FF2B5EF4-FFF2-40B4-BE49-F238E27FC236}">
                <a16:creationId xmlns:a16="http://schemas.microsoft.com/office/drawing/2014/main" id="{03AF6323-A1B9-417B-8AE4-EB08B9CB42C8}"/>
              </a:ext>
            </a:extLst>
          </p:cNvPr>
          <p:cNvSpPr/>
          <p:nvPr/>
        </p:nvSpPr>
        <p:spPr>
          <a:xfrm>
            <a:off x="10858257" y="6076897"/>
            <a:ext cx="1208014" cy="663020"/>
          </a:xfrm>
          <a:prstGeom prst="wedgeRectCallout">
            <a:avLst>
              <a:gd name="adj1" fmla="val -1821"/>
              <a:gd name="adj2" fmla="val -10502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Ištrinti</a:t>
            </a:r>
          </a:p>
        </p:txBody>
      </p:sp>
      <p:sp>
        <p:nvSpPr>
          <p:cNvPr id="9" name="Kalbos debesėlis: stačiakampis 8">
            <a:extLst>
              <a:ext uri="{FF2B5EF4-FFF2-40B4-BE49-F238E27FC236}">
                <a16:creationId xmlns:a16="http://schemas.microsoft.com/office/drawing/2014/main" id="{19BABE6B-007C-4D8B-8E91-3DF45B656B70}"/>
              </a:ext>
            </a:extLst>
          </p:cNvPr>
          <p:cNvSpPr/>
          <p:nvPr/>
        </p:nvSpPr>
        <p:spPr>
          <a:xfrm>
            <a:off x="9547096" y="6099583"/>
            <a:ext cx="1208014" cy="663020"/>
          </a:xfrm>
          <a:prstGeom prst="wedgeRectCallout">
            <a:avLst>
              <a:gd name="adj1" fmla="val 84760"/>
              <a:gd name="adj2" fmla="val -11713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Redaguoti</a:t>
            </a:r>
          </a:p>
        </p:txBody>
      </p:sp>
    </p:spTree>
    <p:extLst>
      <p:ext uri="{BB962C8B-B14F-4D97-AF65-F5344CB8AC3E}">
        <p14:creationId xmlns:p14="http://schemas.microsoft.com/office/powerpoint/2010/main" val="3505517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13" name="Content Placeholder 12">
            <a:extLst>
              <a:ext uri="{FF2B5EF4-FFF2-40B4-BE49-F238E27FC236}">
                <a16:creationId xmlns:a16="http://schemas.microsoft.com/office/drawing/2014/main" id="{A63E65C6-DF83-4411-B3B8-85593D76AD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4535" y="2141537"/>
            <a:ext cx="9589842" cy="4351338"/>
          </a:xfrm>
        </p:spPr>
      </p:pic>
      <p:sp>
        <p:nvSpPr>
          <p:cNvPr id="14" name="Kalbos debesėlis: stačiakampis 8">
            <a:extLst>
              <a:ext uri="{FF2B5EF4-FFF2-40B4-BE49-F238E27FC236}">
                <a16:creationId xmlns:a16="http://schemas.microsoft.com/office/drawing/2014/main" id="{C4492DC8-012B-49AC-BDFC-3FEBABA55ACC}"/>
              </a:ext>
            </a:extLst>
          </p:cNvPr>
          <p:cNvSpPr/>
          <p:nvPr/>
        </p:nvSpPr>
        <p:spPr>
          <a:xfrm>
            <a:off x="9731824" y="3837215"/>
            <a:ext cx="1208014" cy="663020"/>
          </a:xfrm>
          <a:prstGeom prst="wedgeRectCallout">
            <a:avLst>
              <a:gd name="adj1" fmla="val 85454"/>
              <a:gd name="adj2" fmla="val 20171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15" name="Stačiakampis 7">
            <a:extLst>
              <a:ext uri="{FF2B5EF4-FFF2-40B4-BE49-F238E27FC236}">
                <a16:creationId xmlns:a16="http://schemas.microsoft.com/office/drawing/2014/main" id="{212D81DA-58DE-4FEF-B17E-87FA1BF82D8F}"/>
              </a:ext>
            </a:extLst>
          </p:cNvPr>
          <p:cNvSpPr/>
          <p:nvPr/>
        </p:nvSpPr>
        <p:spPr>
          <a:xfrm>
            <a:off x="7019636" y="4236171"/>
            <a:ext cx="923637"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Stačiakampis 7">
            <a:extLst>
              <a:ext uri="{FF2B5EF4-FFF2-40B4-BE49-F238E27FC236}">
                <a16:creationId xmlns:a16="http://schemas.microsoft.com/office/drawing/2014/main" id="{F6B6FC0B-C236-4EEC-9ED3-DAE0997CE1FA}"/>
              </a:ext>
            </a:extLst>
          </p:cNvPr>
          <p:cNvSpPr/>
          <p:nvPr/>
        </p:nvSpPr>
        <p:spPr>
          <a:xfrm>
            <a:off x="2747818" y="4481763"/>
            <a:ext cx="923637"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7448967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6" name="Content Placeholder 5">
            <a:extLst>
              <a:ext uri="{FF2B5EF4-FFF2-40B4-BE49-F238E27FC236}">
                <a16:creationId xmlns:a16="http://schemas.microsoft.com/office/drawing/2014/main" id="{2D0C3680-835E-4F09-BAF6-ADC72B9F2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7552" y="2005184"/>
            <a:ext cx="3646075" cy="4351338"/>
          </a:xfrm>
        </p:spPr>
      </p:pic>
      <p:sp>
        <p:nvSpPr>
          <p:cNvPr id="9" name="Stačiakampis 7">
            <a:extLst>
              <a:ext uri="{FF2B5EF4-FFF2-40B4-BE49-F238E27FC236}">
                <a16:creationId xmlns:a16="http://schemas.microsoft.com/office/drawing/2014/main" id="{4BEA290F-35ED-450D-9237-17EB5551B412}"/>
              </a:ext>
            </a:extLst>
          </p:cNvPr>
          <p:cNvSpPr/>
          <p:nvPr/>
        </p:nvSpPr>
        <p:spPr>
          <a:xfrm>
            <a:off x="4904510" y="5918126"/>
            <a:ext cx="581890"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629344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7" name="Content Placeholder 6">
            <a:extLst>
              <a:ext uri="{FF2B5EF4-FFF2-40B4-BE49-F238E27FC236}">
                <a16:creationId xmlns:a16="http://schemas.microsoft.com/office/drawing/2014/main" id="{3FCCE0CA-10E9-4FBF-9B10-9467D42D51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0235" y="1909515"/>
            <a:ext cx="9083668" cy="4351338"/>
          </a:xfrm>
        </p:spPr>
      </p:pic>
      <p:sp>
        <p:nvSpPr>
          <p:cNvPr id="10" name="Stačiakampis 7">
            <a:extLst>
              <a:ext uri="{FF2B5EF4-FFF2-40B4-BE49-F238E27FC236}">
                <a16:creationId xmlns:a16="http://schemas.microsoft.com/office/drawing/2014/main" id="{9F544123-FA00-476B-92A3-261C2BF002BA}"/>
              </a:ext>
            </a:extLst>
          </p:cNvPr>
          <p:cNvSpPr/>
          <p:nvPr/>
        </p:nvSpPr>
        <p:spPr>
          <a:xfrm>
            <a:off x="7139710" y="3925444"/>
            <a:ext cx="914400"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48AAA484-2074-45D8-B8D0-E48F84CDCA15}"/>
              </a:ext>
            </a:extLst>
          </p:cNvPr>
          <p:cNvSpPr/>
          <p:nvPr/>
        </p:nvSpPr>
        <p:spPr>
          <a:xfrm>
            <a:off x="4006335" y="4122128"/>
            <a:ext cx="1045956"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Stačiakampis 7">
            <a:extLst>
              <a:ext uri="{FF2B5EF4-FFF2-40B4-BE49-F238E27FC236}">
                <a16:creationId xmlns:a16="http://schemas.microsoft.com/office/drawing/2014/main" id="{9CA56B72-858A-40F6-836D-1ADDAD15B683}"/>
              </a:ext>
            </a:extLst>
          </p:cNvPr>
          <p:cNvSpPr/>
          <p:nvPr/>
        </p:nvSpPr>
        <p:spPr>
          <a:xfrm>
            <a:off x="10945091" y="4487788"/>
            <a:ext cx="748146"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Kalbos debesėlis: stačiakampis 8">
            <a:extLst>
              <a:ext uri="{FF2B5EF4-FFF2-40B4-BE49-F238E27FC236}">
                <a16:creationId xmlns:a16="http://schemas.microsoft.com/office/drawing/2014/main" id="{4E47444C-7697-47D7-9361-0BE4999C2DF0}"/>
              </a:ext>
            </a:extLst>
          </p:cNvPr>
          <p:cNvSpPr/>
          <p:nvPr/>
        </p:nvSpPr>
        <p:spPr>
          <a:xfrm>
            <a:off x="9537522" y="3593934"/>
            <a:ext cx="1208014" cy="663020"/>
          </a:xfrm>
          <a:prstGeom prst="wedgeRectCallout">
            <a:avLst>
              <a:gd name="adj1" fmla="val 68633"/>
              <a:gd name="adj2" fmla="val 9444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Atnaujinti sąrašą</a:t>
            </a:r>
          </a:p>
        </p:txBody>
      </p:sp>
      <p:sp>
        <p:nvSpPr>
          <p:cNvPr id="8" name="Rectangle 7">
            <a:extLst>
              <a:ext uri="{FF2B5EF4-FFF2-40B4-BE49-F238E27FC236}">
                <a16:creationId xmlns:a16="http://schemas.microsoft.com/office/drawing/2014/main" id="{4CFF55F9-8C22-4E57-BCBB-88461E6A1631}"/>
              </a:ext>
            </a:extLst>
          </p:cNvPr>
          <p:cNvSpPr/>
          <p:nvPr/>
        </p:nvSpPr>
        <p:spPr>
          <a:xfrm>
            <a:off x="258619" y="1909515"/>
            <a:ext cx="2262908" cy="4524315"/>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Skiltis „Atliekų tvarkytojai“  susipildo paspaudus mygtuką „Atnaujinti sąrašą“.  Į sąrašą patenka atliekų tvarkytojai turintys sutartis su organizacija pagal požymį „GII organizacijos ir atliekų tvarkytojo sutartis dėl gaminių pakuočių atliekų sutvarkymo“. Šioje skiltyje neaktualias eilutes galima pašalinti.</a:t>
            </a:r>
            <a:endParaRPr lang="lt-LT" dirty="0"/>
          </a:p>
        </p:txBody>
      </p:sp>
    </p:spTree>
    <p:extLst>
      <p:ext uri="{BB962C8B-B14F-4D97-AF65-F5344CB8AC3E}">
        <p14:creationId xmlns:p14="http://schemas.microsoft.com/office/powerpoint/2010/main" val="11680500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6" name="Content Placeholder 5">
            <a:extLst>
              <a:ext uri="{FF2B5EF4-FFF2-40B4-BE49-F238E27FC236}">
                <a16:creationId xmlns:a16="http://schemas.microsoft.com/office/drawing/2014/main" id="{CB84CBD3-327D-4423-AE34-FEE44CFEE1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6284" y="1690688"/>
            <a:ext cx="9968116" cy="4351338"/>
          </a:xfrm>
        </p:spPr>
      </p:pic>
      <p:sp>
        <p:nvSpPr>
          <p:cNvPr id="14" name="Stačiakampis 7">
            <a:extLst>
              <a:ext uri="{FF2B5EF4-FFF2-40B4-BE49-F238E27FC236}">
                <a16:creationId xmlns:a16="http://schemas.microsoft.com/office/drawing/2014/main" id="{EAD24B61-1229-4C5A-BA59-82B0887AF32D}"/>
              </a:ext>
            </a:extLst>
          </p:cNvPr>
          <p:cNvSpPr/>
          <p:nvPr/>
        </p:nvSpPr>
        <p:spPr>
          <a:xfrm>
            <a:off x="3195783" y="3740719"/>
            <a:ext cx="849744"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Stačiakampis 7">
            <a:extLst>
              <a:ext uri="{FF2B5EF4-FFF2-40B4-BE49-F238E27FC236}">
                <a16:creationId xmlns:a16="http://schemas.microsoft.com/office/drawing/2014/main" id="{A83960EB-B74F-4EFF-BDC7-7B746FEA6682}"/>
              </a:ext>
            </a:extLst>
          </p:cNvPr>
          <p:cNvSpPr/>
          <p:nvPr/>
        </p:nvSpPr>
        <p:spPr>
          <a:xfrm>
            <a:off x="2613892" y="4124851"/>
            <a:ext cx="1348508"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Kalbos debesėlis: stačiakampis 8">
            <a:extLst>
              <a:ext uri="{FF2B5EF4-FFF2-40B4-BE49-F238E27FC236}">
                <a16:creationId xmlns:a16="http://schemas.microsoft.com/office/drawing/2014/main" id="{F9E88AAD-C4D6-4F91-A233-9DE91E91EA14}"/>
              </a:ext>
            </a:extLst>
          </p:cNvPr>
          <p:cNvSpPr/>
          <p:nvPr/>
        </p:nvSpPr>
        <p:spPr>
          <a:xfrm>
            <a:off x="9694879" y="3621571"/>
            <a:ext cx="1208014" cy="663020"/>
          </a:xfrm>
          <a:prstGeom prst="wedgeRectCallout">
            <a:avLst>
              <a:gd name="adj1" fmla="val 85454"/>
              <a:gd name="adj2" fmla="val 20171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9" name="Rectangle 8">
            <a:extLst>
              <a:ext uri="{FF2B5EF4-FFF2-40B4-BE49-F238E27FC236}">
                <a16:creationId xmlns:a16="http://schemas.microsoft.com/office/drawing/2014/main" id="{0F423831-F789-4797-8115-6EC7AD77F91B}"/>
              </a:ext>
            </a:extLst>
          </p:cNvPr>
          <p:cNvSpPr/>
          <p:nvPr/>
        </p:nvSpPr>
        <p:spPr>
          <a:xfrm>
            <a:off x="147783" y="2470950"/>
            <a:ext cx="1618501" cy="2585323"/>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Įvestas priemones galima peržiūrėti, keisti arba pašalinti paspaudus atitinkamą mygtuką</a:t>
            </a:r>
            <a:endParaRPr lang="lt-LT" dirty="0"/>
          </a:p>
        </p:txBody>
      </p:sp>
    </p:spTree>
    <p:extLst>
      <p:ext uri="{BB962C8B-B14F-4D97-AF65-F5344CB8AC3E}">
        <p14:creationId xmlns:p14="http://schemas.microsoft.com/office/powerpoint/2010/main" val="861912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(planas, švietimo programa)</a:t>
            </a:r>
          </a:p>
        </p:txBody>
      </p:sp>
      <p:pic>
        <p:nvPicPr>
          <p:cNvPr id="7" name="Content Placeholder 6">
            <a:extLst>
              <a:ext uri="{FF2B5EF4-FFF2-40B4-BE49-F238E27FC236}">
                <a16:creationId xmlns:a16="http://schemas.microsoft.com/office/drawing/2014/main" id="{2018FB8E-14CF-4835-8A6A-AED6AB55D0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0597" y="1690688"/>
            <a:ext cx="10515600" cy="4102807"/>
          </a:xfrm>
        </p:spPr>
      </p:pic>
      <p:sp>
        <p:nvSpPr>
          <p:cNvPr id="12" name="Stačiakampis 7">
            <a:extLst>
              <a:ext uri="{FF2B5EF4-FFF2-40B4-BE49-F238E27FC236}">
                <a16:creationId xmlns:a16="http://schemas.microsoft.com/office/drawing/2014/main" id="{E9237794-F1B1-493A-9DB7-263F68E26E33}"/>
              </a:ext>
            </a:extLst>
          </p:cNvPr>
          <p:cNvSpPr/>
          <p:nvPr/>
        </p:nvSpPr>
        <p:spPr>
          <a:xfrm>
            <a:off x="2890983" y="3870029"/>
            <a:ext cx="849744"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0A4CC6FC-882A-41E4-8E37-34E0CE3F79C1}"/>
              </a:ext>
            </a:extLst>
          </p:cNvPr>
          <p:cNvSpPr/>
          <p:nvPr/>
        </p:nvSpPr>
        <p:spPr>
          <a:xfrm>
            <a:off x="3602182" y="4189509"/>
            <a:ext cx="1228435"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8122458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3BD1-2FE4-4788-B0A4-57684C85DC65}"/>
              </a:ext>
            </a:extLst>
          </p:cNvPr>
          <p:cNvSpPr>
            <a:spLocks noGrp="1"/>
          </p:cNvSpPr>
          <p:nvPr>
            <p:ph type="title"/>
          </p:nvPr>
        </p:nvSpPr>
        <p:spPr>
          <a:xfrm>
            <a:off x="838200" y="365125"/>
            <a:ext cx="10515600" cy="1325563"/>
          </a:xfrm>
        </p:spPr>
        <p:txBody>
          <a:bodyPr/>
          <a:lstStyle/>
          <a:p>
            <a:r>
              <a:rPr lang="lt-LT" dirty="0"/>
              <a:t>Gamintojų ir importuotojų organizacijos veiklos dokumentų rengimas</a:t>
            </a:r>
          </a:p>
        </p:txBody>
      </p:sp>
      <p:pic>
        <p:nvPicPr>
          <p:cNvPr id="5" name="Content Placeholder 4">
            <a:extLst>
              <a:ext uri="{FF2B5EF4-FFF2-40B4-BE49-F238E27FC236}">
                <a16:creationId xmlns:a16="http://schemas.microsoft.com/office/drawing/2014/main" id="{FE65FDB1-F516-4737-A2FD-34592FB56F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2117" y="1690688"/>
            <a:ext cx="8969689" cy="4351338"/>
          </a:xfrm>
        </p:spPr>
      </p:pic>
      <p:sp>
        <p:nvSpPr>
          <p:cNvPr id="6" name="Stačiakampis 7">
            <a:extLst>
              <a:ext uri="{FF2B5EF4-FFF2-40B4-BE49-F238E27FC236}">
                <a16:creationId xmlns:a16="http://schemas.microsoft.com/office/drawing/2014/main" id="{412064FD-15B8-4D4B-A5B9-B6892B3A1D5A}"/>
              </a:ext>
            </a:extLst>
          </p:cNvPr>
          <p:cNvSpPr/>
          <p:nvPr/>
        </p:nvSpPr>
        <p:spPr>
          <a:xfrm>
            <a:off x="7421949" y="1690688"/>
            <a:ext cx="782484" cy="280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7">
            <a:extLst>
              <a:ext uri="{FF2B5EF4-FFF2-40B4-BE49-F238E27FC236}">
                <a16:creationId xmlns:a16="http://schemas.microsoft.com/office/drawing/2014/main" id="{1A61FCB1-FDE8-49DB-8AEF-3BF9D12C6017}"/>
              </a:ext>
            </a:extLst>
          </p:cNvPr>
          <p:cNvSpPr/>
          <p:nvPr/>
        </p:nvSpPr>
        <p:spPr>
          <a:xfrm>
            <a:off x="4821362" y="2188830"/>
            <a:ext cx="787654"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Stačiakampis 7">
            <a:extLst>
              <a:ext uri="{FF2B5EF4-FFF2-40B4-BE49-F238E27FC236}">
                <a16:creationId xmlns:a16="http://schemas.microsoft.com/office/drawing/2014/main" id="{198D1788-9B50-48BE-A1DE-D114BA7E44BA}"/>
              </a:ext>
            </a:extLst>
          </p:cNvPr>
          <p:cNvSpPr/>
          <p:nvPr/>
        </p:nvSpPr>
        <p:spPr>
          <a:xfrm>
            <a:off x="10628851" y="2599890"/>
            <a:ext cx="1263519"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Kalbos debesėlis: stačiakampis 8">
            <a:extLst>
              <a:ext uri="{FF2B5EF4-FFF2-40B4-BE49-F238E27FC236}">
                <a16:creationId xmlns:a16="http://schemas.microsoft.com/office/drawing/2014/main" id="{426C1C95-78AA-41FC-83DC-D53069AB9490}"/>
              </a:ext>
            </a:extLst>
          </p:cNvPr>
          <p:cNvSpPr/>
          <p:nvPr/>
        </p:nvSpPr>
        <p:spPr>
          <a:xfrm>
            <a:off x="7902430" y="2587860"/>
            <a:ext cx="2185428" cy="663020"/>
          </a:xfrm>
          <a:prstGeom prst="wedgeRectCallout">
            <a:avLst>
              <a:gd name="adj1" fmla="val 72787"/>
              <a:gd name="adj2" fmla="val -1591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Pasirenkama „Naujas veiklos dokumentas“</a:t>
            </a:r>
          </a:p>
        </p:txBody>
      </p:sp>
      <p:sp>
        <p:nvSpPr>
          <p:cNvPr id="10" name="Rectangle 9">
            <a:extLst>
              <a:ext uri="{FF2B5EF4-FFF2-40B4-BE49-F238E27FC236}">
                <a16:creationId xmlns:a16="http://schemas.microsoft.com/office/drawing/2014/main" id="{354832D6-5E54-4FE6-BA13-54AF75ADC663}"/>
              </a:ext>
            </a:extLst>
          </p:cNvPr>
          <p:cNvSpPr/>
          <p:nvPr/>
        </p:nvSpPr>
        <p:spPr>
          <a:xfrm>
            <a:off x="250110" y="1690688"/>
            <a:ext cx="2672571" cy="2862322"/>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Skirta naujo veiklos dokumento sukūrimui. GII organizacijos peržiūros formoje paspaudus ant skilties „Veiklos dokumentai“ atsidaro veiklos dokumentų sąrašas. Tame sąraše yra mygtukas „Naujas veiklos dokumentas“</a:t>
            </a:r>
            <a:endParaRPr lang="lt-LT" dirty="0"/>
          </a:p>
        </p:txBody>
      </p:sp>
    </p:spTree>
    <p:extLst>
      <p:ext uri="{BB962C8B-B14F-4D97-AF65-F5344CB8AC3E}">
        <p14:creationId xmlns:p14="http://schemas.microsoft.com/office/powerpoint/2010/main" val="4093710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67868F4-2ABD-4B71-8670-F8533A73567E}"/>
              </a:ext>
            </a:extLst>
          </p:cNvPr>
          <p:cNvSpPr>
            <a:spLocks noGrp="1"/>
          </p:cNvSpPr>
          <p:nvPr>
            <p:ph type="title"/>
          </p:nvPr>
        </p:nvSpPr>
        <p:spPr/>
        <p:txBody>
          <a:bodyPr/>
          <a:lstStyle/>
          <a:p>
            <a:r>
              <a:rPr lang="lt-LT" dirty="0"/>
              <a:t>Prisijungimas prie GPAIS</a:t>
            </a:r>
          </a:p>
        </p:txBody>
      </p:sp>
      <p:pic>
        <p:nvPicPr>
          <p:cNvPr id="5" name="Turinio vietos rezervavimo ženklas 4">
            <a:extLst>
              <a:ext uri="{FF2B5EF4-FFF2-40B4-BE49-F238E27FC236}">
                <a16:creationId xmlns:a16="http://schemas.microsoft.com/office/drawing/2014/main" id="{D7BAA53A-E3F9-4A13-B388-26DE050813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9025" y="2029619"/>
            <a:ext cx="4933950" cy="3943350"/>
          </a:xfrm>
        </p:spPr>
      </p:pic>
      <p:sp>
        <p:nvSpPr>
          <p:cNvPr id="6" name="Stačiakampis 5">
            <a:extLst>
              <a:ext uri="{FF2B5EF4-FFF2-40B4-BE49-F238E27FC236}">
                <a16:creationId xmlns:a16="http://schemas.microsoft.com/office/drawing/2014/main" id="{0073C1F2-63DC-488C-AE01-EF4350EC2FA5}"/>
              </a:ext>
            </a:extLst>
          </p:cNvPr>
          <p:cNvSpPr/>
          <p:nvPr/>
        </p:nvSpPr>
        <p:spPr>
          <a:xfrm>
            <a:off x="389860" y="2029619"/>
            <a:ext cx="3012559" cy="1200329"/>
          </a:xfrm>
          <a:prstGeom prst="rect">
            <a:avLst/>
          </a:prstGeom>
        </p:spPr>
        <p:txBody>
          <a:bodyPr wrap="square">
            <a:spAutoFit/>
          </a:bodyPr>
          <a:lstStyle/>
          <a:p>
            <a:r>
              <a:rPr lang="lt-LT" dirty="0">
                <a:latin typeface="Arial" panose="020B0604020202020204" pitchFamily="34" charset="0"/>
                <a:ea typeface="Arial Unicode MS"/>
              </a:rPr>
              <a:t>Paspaudus mygtuką</a:t>
            </a:r>
            <a:r>
              <a:rPr lang="lt-LT" b="1" dirty="0">
                <a:latin typeface="Arial" panose="020B0604020202020204" pitchFamily="34" charset="0"/>
                <a:ea typeface="Arial Unicode MS"/>
              </a:rPr>
              <a:t> [Prisijungti] </a:t>
            </a:r>
            <a:r>
              <a:rPr lang="lt-LT" dirty="0">
                <a:latin typeface="Arial" panose="020B0604020202020204" pitchFamily="34" charset="0"/>
                <a:ea typeface="Arial Unicode MS"/>
              </a:rPr>
              <a:t>atsidaro Elektroninių valdžios vartų puslapis.</a:t>
            </a:r>
            <a:endParaRPr lang="lt-LT" dirty="0"/>
          </a:p>
        </p:txBody>
      </p:sp>
      <p:sp>
        <p:nvSpPr>
          <p:cNvPr id="7" name="Stačiakampis 6">
            <a:extLst>
              <a:ext uri="{FF2B5EF4-FFF2-40B4-BE49-F238E27FC236}">
                <a16:creationId xmlns:a16="http://schemas.microsoft.com/office/drawing/2014/main" id="{56A31A26-4059-4F59-96BF-42E6BDBDA1ED}"/>
              </a:ext>
            </a:extLst>
          </p:cNvPr>
          <p:cNvSpPr/>
          <p:nvPr/>
        </p:nvSpPr>
        <p:spPr>
          <a:xfrm>
            <a:off x="6850912" y="4008474"/>
            <a:ext cx="1336158" cy="5794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Kalbos debesėlis: stačiakampis 7">
            <a:extLst>
              <a:ext uri="{FF2B5EF4-FFF2-40B4-BE49-F238E27FC236}">
                <a16:creationId xmlns:a16="http://schemas.microsoft.com/office/drawing/2014/main" id="{7CCAC28A-6B0C-4010-BA81-9AB1FBA36DF1}"/>
              </a:ext>
            </a:extLst>
          </p:cNvPr>
          <p:cNvSpPr/>
          <p:nvPr/>
        </p:nvSpPr>
        <p:spPr>
          <a:xfrm>
            <a:off x="8984512" y="3813901"/>
            <a:ext cx="1818168" cy="816578"/>
          </a:xfrm>
          <a:prstGeom prst="wedgeRectCallout">
            <a:avLst>
              <a:gd name="adj1" fmla="val -102377"/>
              <a:gd name="adj2" fmla="val 2044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Prisijungti</a:t>
            </a:r>
          </a:p>
        </p:txBody>
      </p:sp>
    </p:spTree>
    <p:extLst>
      <p:ext uri="{BB962C8B-B14F-4D97-AF65-F5344CB8AC3E}">
        <p14:creationId xmlns:p14="http://schemas.microsoft.com/office/powerpoint/2010/main" val="29171429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60E6-39AA-4B6F-81CB-C88DACF0DD39}"/>
              </a:ext>
            </a:extLst>
          </p:cNvPr>
          <p:cNvSpPr>
            <a:spLocks noGrp="1"/>
          </p:cNvSpPr>
          <p:nvPr>
            <p:ph type="title"/>
          </p:nvPr>
        </p:nvSpPr>
        <p:spPr/>
        <p:txBody>
          <a:bodyPr/>
          <a:lstStyle/>
          <a:p>
            <a:r>
              <a:rPr lang="lt-LT" dirty="0"/>
              <a:t>Gamintojų ir importuotojų organizacijos veiklos dokumentų rengimas</a:t>
            </a:r>
          </a:p>
        </p:txBody>
      </p:sp>
      <p:pic>
        <p:nvPicPr>
          <p:cNvPr id="9" name="Content Placeholder 8">
            <a:extLst>
              <a:ext uri="{FF2B5EF4-FFF2-40B4-BE49-F238E27FC236}">
                <a16:creationId xmlns:a16="http://schemas.microsoft.com/office/drawing/2014/main" id="{19555B5B-7165-49E9-B394-398C375DC9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3674" y="1932637"/>
            <a:ext cx="8261625" cy="2879508"/>
          </a:xfrm>
        </p:spPr>
      </p:pic>
      <p:sp>
        <p:nvSpPr>
          <p:cNvPr id="10" name="Stačiakampis 7">
            <a:extLst>
              <a:ext uri="{FF2B5EF4-FFF2-40B4-BE49-F238E27FC236}">
                <a16:creationId xmlns:a16="http://schemas.microsoft.com/office/drawing/2014/main" id="{21DAD9B9-4FBB-4640-9C64-8E735EE293CC}"/>
              </a:ext>
            </a:extLst>
          </p:cNvPr>
          <p:cNvSpPr/>
          <p:nvPr/>
        </p:nvSpPr>
        <p:spPr>
          <a:xfrm>
            <a:off x="4008561" y="3109519"/>
            <a:ext cx="7916737" cy="15456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Rectangle 10">
            <a:extLst>
              <a:ext uri="{FF2B5EF4-FFF2-40B4-BE49-F238E27FC236}">
                <a16:creationId xmlns:a16="http://schemas.microsoft.com/office/drawing/2014/main" id="{83518DBC-E9F7-46F1-84BC-B4E0D8711671}"/>
              </a:ext>
            </a:extLst>
          </p:cNvPr>
          <p:cNvSpPr/>
          <p:nvPr/>
        </p:nvSpPr>
        <p:spPr>
          <a:xfrm>
            <a:off x="360218" y="1920265"/>
            <a:ext cx="3066473" cy="923330"/>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Paspaudus šį mygtuką atsidaro naujo dokumento rengimo forma</a:t>
            </a:r>
            <a:endParaRPr lang="lt-LT" dirty="0"/>
          </a:p>
        </p:txBody>
      </p:sp>
    </p:spTree>
    <p:extLst>
      <p:ext uri="{BB962C8B-B14F-4D97-AF65-F5344CB8AC3E}">
        <p14:creationId xmlns:p14="http://schemas.microsoft.com/office/powerpoint/2010/main" val="31177688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(finansavimo schema)</a:t>
            </a:r>
          </a:p>
        </p:txBody>
      </p:sp>
      <p:pic>
        <p:nvPicPr>
          <p:cNvPr id="6" name="Content Placeholder 5">
            <a:extLst>
              <a:ext uri="{FF2B5EF4-FFF2-40B4-BE49-F238E27FC236}">
                <a16:creationId xmlns:a16="http://schemas.microsoft.com/office/drawing/2014/main" id="{81B8E123-1FE4-4F84-8DCF-6EA999ED5E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1230" y="1885950"/>
            <a:ext cx="5181600" cy="3086100"/>
          </a:xfrm>
        </p:spPr>
      </p:pic>
      <p:sp>
        <p:nvSpPr>
          <p:cNvPr id="8" name="Rectangle 7">
            <a:extLst>
              <a:ext uri="{FF2B5EF4-FFF2-40B4-BE49-F238E27FC236}">
                <a16:creationId xmlns:a16="http://schemas.microsoft.com/office/drawing/2014/main" id="{D2212134-2F31-45EA-B81C-D35E4F205B46}"/>
              </a:ext>
            </a:extLst>
          </p:cNvPr>
          <p:cNvSpPr/>
          <p:nvPr/>
        </p:nvSpPr>
        <p:spPr>
          <a:xfrm>
            <a:off x="517236" y="1885950"/>
            <a:ext cx="5080000" cy="2031325"/>
          </a:xfrm>
          <a:prstGeom prst="rect">
            <a:avLst/>
          </a:prstGeom>
        </p:spPr>
        <p:txBody>
          <a:bodyPr wrap="square">
            <a:spAutoFit/>
          </a:bodyPr>
          <a:lstStyle/>
          <a:p>
            <a:r>
              <a:rPr lang="lt-LT" dirty="0">
                <a:latin typeface="Calibri" panose="020F0502020204030204" pitchFamily="34" charset="0"/>
                <a:ea typeface="Calibri" panose="020F0502020204030204" pitchFamily="34" charset="0"/>
                <a:cs typeface="Times New Roman" panose="02020603050405020304" pitchFamily="18" charset="0"/>
              </a:rPr>
              <a:t>Skirta sukurti naują GII organizacijos derinti finansavimo schemą. Naujo veiklos dokumento rengimo formoje „Dokumento tipo“ laukelyje pasirenkamas dokumento tipas „Finansavimo schema“. Pasirinkus šį licencijos tipą, pateikiami reikiami veiklos dokumento laukai, kuriuos būtina užpildyti.</a:t>
            </a:r>
            <a:endParaRPr lang="lt-LT" dirty="0"/>
          </a:p>
        </p:txBody>
      </p:sp>
      <p:sp>
        <p:nvSpPr>
          <p:cNvPr id="15" name="Stačiakampis 7">
            <a:extLst>
              <a:ext uri="{FF2B5EF4-FFF2-40B4-BE49-F238E27FC236}">
                <a16:creationId xmlns:a16="http://schemas.microsoft.com/office/drawing/2014/main" id="{47166DF0-14DD-40A1-A795-B531D4A0CEF5}"/>
              </a:ext>
            </a:extLst>
          </p:cNvPr>
          <p:cNvSpPr/>
          <p:nvPr/>
        </p:nvSpPr>
        <p:spPr>
          <a:xfrm>
            <a:off x="7010889" y="4369966"/>
            <a:ext cx="782483" cy="4201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87564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(finansavimo schema)</a:t>
            </a:r>
          </a:p>
        </p:txBody>
      </p:sp>
      <p:pic>
        <p:nvPicPr>
          <p:cNvPr id="15" name="Content Placeholder 14">
            <a:extLst>
              <a:ext uri="{FF2B5EF4-FFF2-40B4-BE49-F238E27FC236}">
                <a16:creationId xmlns:a16="http://schemas.microsoft.com/office/drawing/2014/main" id="{92CEB08F-C826-42C6-AC4B-B864F791D2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8254" y="1690688"/>
            <a:ext cx="9854385" cy="3860367"/>
          </a:xfrm>
        </p:spPr>
      </p:pic>
      <p:sp>
        <p:nvSpPr>
          <p:cNvPr id="16" name="Kalbos debesėlis: stačiakampis 8">
            <a:extLst>
              <a:ext uri="{FF2B5EF4-FFF2-40B4-BE49-F238E27FC236}">
                <a16:creationId xmlns:a16="http://schemas.microsoft.com/office/drawing/2014/main" id="{1DCD9FF1-7C96-444E-A12E-96C03AB21533}"/>
              </a:ext>
            </a:extLst>
          </p:cNvPr>
          <p:cNvSpPr/>
          <p:nvPr/>
        </p:nvSpPr>
        <p:spPr>
          <a:xfrm>
            <a:off x="9417787" y="3360652"/>
            <a:ext cx="1208014" cy="663020"/>
          </a:xfrm>
          <a:prstGeom prst="wedgeRectCallout">
            <a:avLst>
              <a:gd name="adj1" fmla="val 85454"/>
              <a:gd name="adj2" fmla="val 20171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17" name="Kalbos debesėlis: stačiakampis 8">
            <a:extLst>
              <a:ext uri="{FF2B5EF4-FFF2-40B4-BE49-F238E27FC236}">
                <a16:creationId xmlns:a16="http://schemas.microsoft.com/office/drawing/2014/main" id="{9D94E4B3-749E-4802-B2A4-676F0120E02F}"/>
              </a:ext>
            </a:extLst>
          </p:cNvPr>
          <p:cNvSpPr/>
          <p:nvPr/>
        </p:nvSpPr>
        <p:spPr>
          <a:xfrm>
            <a:off x="10774037" y="3373471"/>
            <a:ext cx="1208014" cy="663020"/>
          </a:xfrm>
          <a:prstGeom prst="wedgeRectCallout">
            <a:avLst>
              <a:gd name="adj1" fmla="val -14819"/>
              <a:gd name="adj2" fmla="val 19867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Ištrinti</a:t>
            </a:r>
          </a:p>
        </p:txBody>
      </p:sp>
      <p:sp>
        <p:nvSpPr>
          <p:cNvPr id="18" name="Kalbos debesėlis: stačiakampis 8">
            <a:extLst>
              <a:ext uri="{FF2B5EF4-FFF2-40B4-BE49-F238E27FC236}">
                <a16:creationId xmlns:a16="http://schemas.microsoft.com/office/drawing/2014/main" id="{BB3BB486-87DF-4397-9E84-A6DB66134776}"/>
              </a:ext>
            </a:extLst>
          </p:cNvPr>
          <p:cNvSpPr/>
          <p:nvPr/>
        </p:nvSpPr>
        <p:spPr>
          <a:xfrm>
            <a:off x="9316186" y="5914855"/>
            <a:ext cx="1208014" cy="663020"/>
          </a:xfrm>
          <a:prstGeom prst="wedgeRectCallout">
            <a:avLst>
              <a:gd name="adj1" fmla="val 84760"/>
              <a:gd name="adj2" fmla="val -11713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Redaguoti</a:t>
            </a:r>
          </a:p>
        </p:txBody>
      </p:sp>
      <p:sp>
        <p:nvSpPr>
          <p:cNvPr id="19" name="Stačiakampis 7">
            <a:extLst>
              <a:ext uri="{FF2B5EF4-FFF2-40B4-BE49-F238E27FC236}">
                <a16:creationId xmlns:a16="http://schemas.microsoft.com/office/drawing/2014/main" id="{5B3F2E18-B7D1-4176-8F0E-DC319DB06CFC}"/>
              </a:ext>
            </a:extLst>
          </p:cNvPr>
          <p:cNvSpPr/>
          <p:nvPr/>
        </p:nvSpPr>
        <p:spPr>
          <a:xfrm>
            <a:off x="3011544" y="3603525"/>
            <a:ext cx="1551220" cy="4201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5915029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(finansavimo schema)</a:t>
            </a:r>
          </a:p>
        </p:txBody>
      </p:sp>
      <p:pic>
        <p:nvPicPr>
          <p:cNvPr id="6" name="Content Placeholder 5">
            <a:extLst>
              <a:ext uri="{FF2B5EF4-FFF2-40B4-BE49-F238E27FC236}">
                <a16:creationId xmlns:a16="http://schemas.microsoft.com/office/drawing/2014/main" id="{10C00444-65D7-47EC-9096-593384084A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9801" y="1690688"/>
            <a:ext cx="9828863" cy="3925021"/>
          </a:xfrm>
        </p:spPr>
      </p:pic>
      <p:sp>
        <p:nvSpPr>
          <p:cNvPr id="11" name="Kalbos debesėlis: stačiakampis 8">
            <a:extLst>
              <a:ext uri="{FF2B5EF4-FFF2-40B4-BE49-F238E27FC236}">
                <a16:creationId xmlns:a16="http://schemas.microsoft.com/office/drawing/2014/main" id="{BA03D612-6982-4927-96F5-432796AAB8E1}"/>
              </a:ext>
            </a:extLst>
          </p:cNvPr>
          <p:cNvSpPr/>
          <p:nvPr/>
        </p:nvSpPr>
        <p:spPr>
          <a:xfrm>
            <a:off x="9704114" y="3321688"/>
            <a:ext cx="1208014" cy="663020"/>
          </a:xfrm>
          <a:prstGeom prst="wedgeRectCallout">
            <a:avLst>
              <a:gd name="adj1" fmla="val 85454"/>
              <a:gd name="adj2" fmla="val 201711"/>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Pridėti</a:t>
            </a:r>
          </a:p>
        </p:txBody>
      </p:sp>
      <p:sp>
        <p:nvSpPr>
          <p:cNvPr id="12" name="Stačiakampis 7">
            <a:extLst>
              <a:ext uri="{FF2B5EF4-FFF2-40B4-BE49-F238E27FC236}">
                <a16:creationId xmlns:a16="http://schemas.microsoft.com/office/drawing/2014/main" id="{56C0953D-4A17-499D-8A52-F1292A249192}"/>
              </a:ext>
            </a:extLst>
          </p:cNvPr>
          <p:cNvSpPr/>
          <p:nvPr/>
        </p:nvSpPr>
        <p:spPr>
          <a:xfrm>
            <a:off x="4443180" y="3429000"/>
            <a:ext cx="1208014" cy="4201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772392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(finansavimo schema)</a:t>
            </a:r>
          </a:p>
        </p:txBody>
      </p:sp>
      <p:pic>
        <p:nvPicPr>
          <p:cNvPr id="7" name="Content Placeholder 6">
            <a:extLst>
              <a:ext uri="{FF2B5EF4-FFF2-40B4-BE49-F238E27FC236}">
                <a16:creationId xmlns:a16="http://schemas.microsoft.com/office/drawing/2014/main" id="{DE47896C-E0AE-42CF-A2A3-AE423E5898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1540" y="1756330"/>
            <a:ext cx="10515600" cy="3516806"/>
          </a:xfrm>
        </p:spPr>
      </p:pic>
      <p:sp>
        <p:nvSpPr>
          <p:cNvPr id="10" name="Stačiakampis 7">
            <a:extLst>
              <a:ext uri="{FF2B5EF4-FFF2-40B4-BE49-F238E27FC236}">
                <a16:creationId xmlns:a16="http://schemas.microsoft.com/office/drawing/2014/main" id="{D30AFC28-8D30-4C77-AFB7-BE40385F43B0}"/>
              </a:ext>
            </a:extLst>
          </p:cNvPr>
          <p:cNvSpPr/>
          <p:nvPr/>
        </p:nvSpPr>
        <p:spPr>
          <a:xfrm>
            <a:off x="5265216" y="3622963"/>
            <a:ext cx="1902202" cy="4201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56409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fontScale="90000"/>
          </a:bodyPr>
          <a:lstStyle/>
          <a:p>
            <a:r>
              <a:rPr lang="lt-LT" dirty="0"/>
              <a:t>Gamintojų ir importuotojų organizacijos veiklos dokumentų rengimas (finansavimo schema)</a:t>
            </a:r>
          </a:p>
        </p:txBody>
      </p:sp>
      <p:pic>
        <p:nvPicPr>
          <p:cNvPr id="6" name="Content Placeholder 5">
            <a:extLst>
              <a:ext uri="{FF2B5EF4-FFF2-40B4-BE49-F238E27FC236}">
                <a16:creationId xmlns:a16="http://schemas.microsoft.com/office/drawing/2014/main" id="{FC0305FE-092E-46E6-A5BB-90B00C5A79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2544" y="2049070"/>
            <a:ext cx="10208491" cy="3575220"/>
          </a:xfrm>
        </p:spPr>
      </p:pic>
      <p:sp>
        <p:nvSpPr>
          <p:cNvPr id="9" name="Stačiakampis 7">
            <a:extLst>
              <a:ext uri="{FF2B5EF4-FFF2-40B4-BE49-F238E27FC236}">
                <a16:creationId xmlns:a16="http://schemas.microsoft.com/office/drawing/2014/main" id="{F3F4E4A6-7A70-412A-95E7-612F1E860A62}"/>
              </a:ext>
            </a:extLst>
          </p:cNvPr>
          <p:cNvSpPr/>
          <p:nvPr/>
        </p:nvSpPr>
        <p:spPr>
          <a:xfrm>
            <a:off x="7306452" y="3836680"/>
            <a:ext cx="1227948" cy="4201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FB602292-335B-4C4B-9050-8C77CAD00251}"/>
              </a:ext>
            </a:extLst>
          </p:cNvPr>
          <p:cNvSpPr/>
          <p:nvPr/>
        </p:nvSpPr>
        <p:spPr>
          <a:xfrm>
            <a:off x="10341423" y="1538369"/>
            <a:ext cx="1208014" cy="663020"/>
          </a:xfrm>
          <a:prstGeom prst="wedgeRectCallout">
            <a:avLst>
              <a:gd name="adj1" fmla="val 42637"/>
              <a:gd name="adj2" fmla="val 10141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Šalinti</a:t>
            </a:r>
          </a:p>
        </p:txBody>
      </p:sp>
      <p:sp>
        <p:nvSpPr>
          <p:cNvPr id="12" name="Kalbos debesėlis: stačiakampis 8">
            <a:extLst>
              <a:ext uri="{FF2B5EF4-FFF2-40B4-BE49-F238E27FC236}">
                <a16:creationId xmlns:a16="http://schemas.microsoft.com/office/drawing/2014/main" id="{6FA2FBF5-5E0F-4256-848A-BFC38B796F45}"/>
              </a:ext>
            </a:extLst>
          </p:cNvPr>
          <p:cNvSpPr/>
          <p:nvPr/>
        </p:nvSpPr>
        <p:spPr>
          <a:xfrm>
            <a:off x="8937772" y="1538369"/>
            <a:ext cx="1208014" cy="663020"/>
          </a:xfrm>
          <a:prstGeom prst="wedgeRectCallout">
            <a:avLst>
              <a:gd name="adj1" fmla="val 99981"/>
              <a:gd name="adj2" fmla="val 113948"/>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Teikti</a:t>
            </a:r>
          </a:p>
        </p:txBody>
      </p:sp>
      <p:sp>
        <p:nvSpPr>
          <p:cNvPr id="13" name="Kalbos debesėlis: stačiakampis 8">
            <a:extLst>
              <a:ext uri="{FF2B5EF4-FFF2-40B4-BE49-F238E27FC236}">
                <a16:creationId xmlns:a16="http://schemas.microsoft.com/office/drawing/2014/main" id="{4B57996F-196A-4051-A48F-F053103594FC}"/>
              </a:ext>
            </a:extLst>
          </p:cNvPr>
          <p:cNvSpPr/>
          <p:nvPr/>
        </p:nvSpPr>
        <p:spPr>
          <a:xfrm>
            <a:off x="3797736" y="2049070"/>
            <a:ext cx="1208014" cy="663020"/>
          </a:xfrm>
          <a:prstGeom prst="wedgeRectCallout">
            <a:avLst>
              <a:gd name="adj1" fmla="val 7465"/>
              <a:gd name="adj2" fmla="val 13623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Istorija</a:t>
            </a:r>
          </a:p>
        </p:txBody>
      </p:sp>
    </p:spTree>
    <p:extLst>
      <p:ext uri="{BB962C8B-B14F-4D97-AF65-F5344CB8AC3E}">
        <p14:creationId xmlns:p14="http://schemas.microsoft.com/office/powerpoint/2010/main" val="38504293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Gamintojų ir importuotojų organizacijos veiklos dokumentų rengimas</a:t>
            </a:r>
          </a:p>
        </p:txBody>
      </p:sp>
      <p:sp>
        <p:nvSpPr>
          <p:cNvPr id="4" name="Content Placeholder 3">
            <a:extLst>
              <a:ext uri="{FF2B5EF4-FFF2-40B4-BE49-F238E27FC236}">
                <a16:creationId xmlns:a16="http://schemas.microsoft.com/office/drawing/2014/main" id="{22DBBBFA-0F19-42E4-81EB-264DB30A9976}"/>
              </a:ext>
            </a:extLst>
          </p:cNvPr>
          <p:cNvSpPr>
            <a:spLocks noGrp="1"/>
          </p:cNvSpPr>
          <p:nvPr>
            <p:ph idx="1"/>
          </p:nvPr>
        </p:nvSpPr>
        <p:spPr>
          <a:xfrm>
            <a:off x="838200" y="2818701"/>
            <a:ext cx="10515600" cy="3358262"/>
          </a:xfrm>
        </p:spPr>
        <p:txBody>
          <a:bodyPr/>
          <a:lstStyle/>
          <a:p>
            <a:pPr marL="0" indent="0">
              <a:buNone/>
            </a:pPr>
            <a:r>
              <a:rPr lang="lt-LT" dirty="0"/>
              <a:t>Pateikus veiklos dokumentą dokumento būsena pasikeičia į „Vertinama“. </a:t>
            </a:r>
          </a:p>
          <a:p>
            <a:pPr marL="0" indent="0">
              <a:buNone/>
            </a:pPr>
            <a:r>
              <a:rPr lang="lt-LT" dirty="0"/>
              <a:t>Įvertinus dokumentą gražinama vertinimo rezultatas „Suderintas“,  arba „Nustatyti trūkumai“.</a:t>
            </a:r>
          </a:p>
        </p:txBody>
      </p:sp>
    </p:spTree>
    <p:extLst>
      <p:ext uri="{BB962C8B-B14F-4D97-AF65-F5344CB8AC3E}">
        <p14:creationId xmlns:p14="http://schemas.microsoft.com/office/powerpoint/2010/main" val="41144890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Gamintojų ir importuotojų organizacijos veiklos dokumentų rengimas</a:t>
            </a:r>
          </a:p>
        </p:txBody>
      </p:sp>
      <p:pic>
        <p:nvPicPr>
          <p:cNvPr id="5" name="Content Placeholder 4">
            <a:extLst>
              <a:ext uri="{FF2B5EF4-FFF2-40B4-BE49-F238E27FC236}">
                <a16:creationId xmlns:a16="http://schemas.microsoft.com/office/drawing/2014/main" id="{FB5E5D79-08EE-4561-A13B-00E9CC47A4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6007" y="1915932"/>
            <a:ext cx="3580937" cy="4253171"/>
          </a:xfrm>
        </p:spPr>
      </p:pic>
    </p:spTree>
    <p:extLst>
      <p:ext uri="{BB962C8B-B14F-4D97-AF65-F5344CB8AC3E}">
        <p14:creationId xmlns:p14="http://schemas.microsoft.com/office/powerpoint/2010/main" val="31784702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82F3A259-122F-438D-943C-3E6ED95C03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5963" y="1817236"/>
            <a:ext cx="8585072" cy="4351338"/>
          </a:xfrm>
        </p:spPr>
      </p:pic>
      <p:sp>
        <p:nvSpPr>
          <p:cNvPr id="8" name="Stačiakampis 7">
            <a:extLst>
              <a:ext uri="{FF2B5EF4-FFF2-40B4-BE49-F238E27FC236}">
                <a16:creationId xmlns:a16="http://schemas.microsoft.com/office/drawing/2014/main" id="{109FEBE0-F9F9-446E-AC1B-B6E9AA354F72}"/>
              </a:ext>
            </a:extLst>
          </p:cNvPr>
          <p:cNvSpPr/>
          <p:nvPr/>
        </p:nvSpPr>
        <p:spPr>
          <a:xfrm>
            <a:off x="7480672" y="1817236"/>
            <a:ext cx="950264"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Stačiakampis 7">
            <a:extLst>
              <a:ext uri="{FF2B5EF4-FFF2-40B4-BE49-F238E27FC236}">
                <a16:creationId xmlns:a16="http://schemas.microsoft.com/office/drawing/2014/main" id="{9106399B-DFFF-47D0-BBCA-A24D414E5E1C}"/>
              </a:ext>
            </a:extLst>
          </p:cNvPr>
          <p:cNvSpPr/>
          <p:nvPr/>
        </p:nvSpPr>
        <p:spPr>
          <a:xfrm>
            <a:off x="4839538" y="2238084"/>
            <a:ext cx="797864"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Stačiakampis 7">
            <a:extLst>
              <a:ext uri="{FF2B5EF4-FFF2-40B4-BE49-F238E27FC236}">
                <a16:creationId xmlns:a16="http://schemas.microsoft.com/office/drawing/2014/main" id="{7EE6A404-1632-497D-BD09-D2147B9D300E}"/>
              </a:ext>
            </a:extLst>
          </p:cNvPr>
          <p:cNvSpPr/>
          <p:nvPr/>
        </p:nvSpPr>
        <p:spPr>
          <a:xfrm>
            <a:off x="9857064" y="2657533"/>
            <a:ext cx="1075189" cy="319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Kalbos debesėlis: stačiakampis 8">
            <a:extLst>
              <a:ext uri="{FF2B5EF4-FFF2-40B4-BE49-F238E27FC236}">
                <a16:creationId xmlns:a16="http://schemas.microsoft.com/office/drawing/2014/main" id="{D8AB94D1-EB7E-4674-808B-EC9F989BB776}"/>
              </a:ext>
            </a:extLst>
          </p:cNvPr>
          <p:cNvSpPr/>
          <p:nvPr/>
        </p:nvSpPr>
        <p:spPr>
          <a:xfrm>
            <a:off x="7197755" y="2622899"/>
            <a:ext cx="2185428" cy="663020"/>
          </a:xfrm>
          <a:prstGeom prst="wedgeRectCallout">
            <a:avLst>
              <a:gd name="adj1" fmla="val 72787"/>
              <a:gd name="adj2" fmla="val -1591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Pasirenkama „Naujas veiklos dokumentas“</a:t>
            </a:r>
          </a:p>
        </p:txBody>
      </p:sp>
    </p:spTree>
    <p:extLst>
      <p:ext uri="{BB962C8B-B14F-4D97-AF65-F5344CB8AC3E}">
        <p14:creationId xmlns:p14="http://schemas.microsoft.com/office/powerpoint/2010/main" val="25925423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4DC9252D-FA65-4E1A-BDC5-3747C4C488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6675" y="1646646"/>
            <a:ext cx="8305800" cy="3752850"/>
          </a:xfrm>
        </p:spPr>
      </p:pic>
      <p:sp>
        <p:nvSpPr>
          <p:cNvPr id="12" name="Stačiakampis 7">
            <a:extLst>
              <a:ext uri="{FF2B5EF4-FFF2-40B4-BE49-F238E27FC236}">
                <a16:creationId xmlns:a16="http://schemas.microsoft.com/office/drawing/2014/main" id="{995E4935-31C9-4084-8122-F8CC5FA08541}"/>
              </a:ext>
            </a:extLst>
          </p:cNvPr>
          <p:cNvSpPr/>
          <p:nvPr/>
        </p:nvSpPr>
        <p:spPr>
          <a:xfrm>
            <a:off x="3892491" y="3363330"/>
            <a:ext cx="7818540" cy="1108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EF4CA0E8-740B-4A09-BB76-B7EB930C201B}"/>
              </a:ext>
            </a:extLst>
          </p:cNvPr>
          <p:cNvSpPr/>
          <p:nvPr/>
        </p:nvSpPr>
        <p:spPr>
          <a:xfrm>
            <a:off x="4681057" y="4471331"/>
            <a:ext cx="838899" cy="494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638305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E734F52-D1B1-4E50-AC66-E25D7BC227FA}"/>
              </a:ext>
            </a:extLst>
          </p:cNvPr>
          <p:cNvSpPr>
            <a:spLocks noGrp="1"/>
          </p:cNvSpPr>
          <p:nvPr>
            <p:ph type="title"/>
          </p:nvPr>
        </p:nvSpPr>
        <p:spPr/>
        <p:txBody>
          <a:bodyPr/>
          <a:lstStyle/>
          <a:p>
            <a:r>
              <a:rPr lang="lt-LT" dirty="0"/>
              <a:t>Prisijungimas prie GPAIS</a:t>
            </a:r>
          </a:p>
        </p:txBody>
      </p:sp>
      <p:pic>
        <p:nvPicPr>
          <p:cNvPr id="5" name="Turinio vietos rezervavimo ženklas 4">
            <a:extLst>
              <a:ext uri="{FF2B5EF4-FFF2-40B4-BE49-F238E27FC236}">
                <a16:creationId xmlns:a16="http://schemas.microsoft.com/office/drawing/2014/main" id="{FF06A69D-DC71-4765-BD9A-44CD30E27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7921" y="1900053"/>
            <a:ext cx="8986705" cy="4351338"/>
          </a:xfrm>
        </p:spPr>
      </p:pic>
      <p:sp>
        <p:nvSpPr>
          <p:cNvPr id="6" name="Stačiakampis 5">
            <a:extLst>
              <a:ext uri="{FF2B5EF4-FFF2-40B4-BE49-F238E27FC236}">
                <a16:creationId xmlns:a16="http://schemas.microsoft.com/office/drawing/2014/main" id="{56ECE1EE-B0D0-4EAF-BE57-3E9CF103903D}"/>
              </a:ext>
            </a:extLst>
          </p:cNvPr>
          <p:cNvSpPr/>
          <p:nvPr/>
        </p:nvSpPr>
        <p:spPr>
          <a:xfrm>
            <a:off x="251637" y="1989140"/>
            <a:ext cx="2332075" cy="2031325"/>
          </a:xfrm>
          <a:prstGeom prst="rect">
            <a:avLst/>
          </a:prstGeom>
        </p:spPr>
        <p:txBody>
          <a:bodyPr wrap="square">
            <a:spAutoFit/>
          </a:bodyPr>
          <a:lstStyle/>
          <a:p>
            <a:r>
              <a:rPr lang="lt-LT" dirty="0">
                <a:latin typeface="Arial" panose="020B0604020202020204" pitchFamily="34" charset="0"/>
                <a:ea typeface="Arial Unicode MS"/>
              </a:rPr>
              <a:t>Pasirinkite vartotojo kategoriją</a:t>
            </a:r>
            <a:r>
              <a:rPr lang="lt-LT" b="1" dirty="0">
                <a:latin typeface="Arial" panose="020B0604020202020204" pitchFamily="34" charset="0"/>
                <a:ea typeface="Arial Unicode MS"/>
              </a:rPr>
              <a:t> [Gyventojas]</a:t>
            </a:r>
            <a:r>
              <a:rPr lang="lt-LT" dirty="0">
                <a:latin typeface="Arial" panose="020B0604020202020204" pitchFamily="34" charset="0"/>
                <a:ea typeface="Arial Unicode MS"/>
              </a:rPr>
              <a:t>,</a:t>
            </a:r>
            <a:r>
              <a:rPr lang="lt-LT" b="1" dirty="0">
                <a:latin typeface="Arial" panose="020B0604020202020204" pitchFamily="34" charset="0"/>
                <a:ea typeface="Arial Unicode MS"/>
              </a:rPr>
              <a:t> </a:t>
            </a:r>
            <a:r>
              <a:rPr lang="lt-LT" dirty="0">
                <a:latin typeface="Arial" panose="020B0604020202020204" pitchFamily="34" charset="0"/>
                <a:ea typeface="Arial Unicode MS"/>
              </a:rPr>
              <a:t>nes prisijungimo metu asmuo yra identifikuojamas pagal asmens kodą.</a:t>
            </a:r>
            <a:endParaRPr lang="lt-LT" dirty="0"/>
          </a:p>
        </p:txBody>
      </p:sp>
      <p:sp>
        <p:nvSpPr>
          <p:cNvPr id="7" name="Stačiakampis 6">
            <a:extLst>
              <a:ext uri="{FF2B5EF4-FFF2-40B4-BE49-F238E27FC236}">
                <a16:creationId xmlns:a16="http://schemas.microsoft.com/office/drawing/2014/main" id="{BFD90155-5620-4A49-A651-8C1143489D48}"/>
              </a:ext>
            </a:extLst>
          </p:cNvPr>
          <p:cNvSpPr/>
          <p:nvPr/>
        </p:nvSpPr>
        <p:spPr>
          <a:xfrm>
            <a:off x="4501117" y="3827720"/>
            <a:ext cx="1336158" cy="7974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Kalbos debesėlis: stačiakampis 7">
            <a:extLst>
              <a:ext uri="{FF2B5EF4-FFF2-40B4-BE49-F238E27FC236}">
                <a16:creationId xmlns:a16="http://schemas.microsoft.com/office/drawing/2014/main" id="{2CD64F2C-2F9C-43A5-BDF3-5ADDAEBBB56B}"/>
              </a:ext>
            </a:extLst>
          </p:cNvPr>
          <p:cNvSpPr/>
          <p:nvPr/>
        </p:nvSpPr>
        <p:spPr>
          <a:xfrm>
            <a:off x="2599238" y="4409293"/>
            <a:ext cx="1818168" cy="736418"/>
          </a:xfrm>
          <a:prstGeom prst="wedgeRectCallout">
            <a:avLst>
              <a:gd name="adj1" fmla="val 79494"/>
              <a:gd name="adj2" fmla="val -66188"/>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Gyventojas</a:t>
            </a:r>
          </a:p>
        </p:txBody>
      </p:sp>
      <p:sp>
        <p:nvSpPr>
          <p:cNvPr id="9" name="Stačiakampis 8">
            <a:extLst>
              <a:ext uri="{FF2B5EF4-FFF2-40B4-BE49-F238E27FC236}">
                <a16:creationId xmlns:a16="http://schemas.microsoft.com/office/drawing/2014/main" id="{C07B92BE-D5BC-49E4-B408-7BC6B290AC34}"/>
              </a:ext>
            </a:extLst>
          </p:cNvPr>
          <p:cNvSpPr/>
          <p:nvPr/>
        </p:nvSpPr>
        <p:spPr>
          <a:xfrm>
            <a:off x="251637" y="4226441"/>
            <a:ext cx="2347601" cy="2308324"/>
          </a:xfrm>
          <a:prstGeom prst="rect">
            <a:avLst/>
          </a:prstGeom>
        </p:spPr>
        <p:txBody>
          <a:bodyPr wrap="square">
            <a:spAutoFit/>
          </a:bodyPr>
          <a:lstStyle/>
          <a:p>
            <a:r>
              <a:rPr lang="lt-LT" dirty="0">
                <a:latin typeface="Arial" panose="020B0604020202020204" pitchFamily="34" charset="0"/>
                <a:ea typeface="Arial Unicode MS"/>
              </a:rPr>
              <a:t>Paspaudus </a:t>
            </a:r>
            <a:r>
              <a:rPr lang="lt-LT" b="1" dirty="0">
                <a:latin typeface="Arial" panose="020B0604020202020204" pitchFamily="34" charset="0"/>
                <a:ea typeface="Arial Unicode MS"/>
              </a:rPr>
              <a:t>[Gyventojas] </a:t>
            </a:r>
            <a:r>
              <a:rPr lang="lt-LT" dirty="0">
                <a:latin typeface="Arial" panose="020B0604020202020204" pitchFamily="34" charset="0"/>
                <a:ea typeface="Arial Unicode MS"/>
              </a:rPr>
              <a:t>atsidaro Elektroninių valdžios vartų puslapis, kuriama pasirinkite prisijungimo prie GPAIS būdą.</a:t>
            </a:r>
            <a:endParaRPr lang="lt-LT" dirty="0"/>
          </a:p>
        </p:txBody>
      </p:sp>
    </p:spTree>
    <p:extLst>
      <p:ext uri="{BB962C8B-B14F-4D97-AF65-F5344CB8AC3E}">
        <p14:creationId xmlns:p14="http://schemas.microsoft.com/office/powerpoint/2010/main" val="3622728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54A57D81-98CC-48D7-A40C-361A3A3B8D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9484" y="1779443"/>
            <a:ext cx="3202921" cy="4351338"/>
          </a:xfrm>
        </p:spPr>
      </p:pic>
      <p:sp>
        <p:nvSpPr>
          <p:cNvPr id="10" name="Stačiakampis 7">
            <a:extLst>
              <a:ext uri="{FF2B5EF4-FFF2-40B4-BE49-F238E27FC236}">
                <a16:creationId xmlns:a16="http://schemas.microsoft.com/office/drawing/2014/main" id="{79E1F857-996F-420E-B7DE-A9A66C18A1F0}"/>
              </a:ext>
            </a:extLst>
          </p:cNvPr>
          <p:cNvSpPr/>
          <p:nvPr/>
        </p:nvSpPr>
        <p:spPr>
          <a:xfrm>
            <a:off x="5676550" y="5745018"/>
            <a:ext cx="484105"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8229537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832E272C-7FD9-4A11-AC23-54D067BDA2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7129" y="1690688"/>
            <a:ext cx="9345016" cy="4351338"/>
          </a:xfrm>
        </p:spPr>
      </p:pic>
      <p:sp>
        <p:nvSpPr>
          <p:cNvPr id="9" name="Stačiakampis 7">
            <a:extLst>
              <a:ext uri="{FF2B5EF4-FFF2-40B4-BE49-F238E27FC236}">
                <a16:creationId xmlns:a16="http://schemas.microsoft.com/office/drawing/2014/main" id="{07CB3015-726D-4D13-8D49-E641B9C60BEC}"/>
              </a:ext>
            </a:extLst>
          </p:cNvPr>
          <p:cNvSpPr/>
          <p:nvPr/>
        </p:nvSpPr>
        <p:spPr>
          <a:xfrm>
            <a:off x="3238149" y="3538169"/>
            <a:ext cx="1296904"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4132099B-1A7D-4117-A8BC-70E7B0ED7A78}"/>
              </a:ext>
            </a:extLst>
          </p:cNvPr>
          <p:cNvSpPr/>
          <p:nvPr/>
        </p:nvSpPr>
        <p:spPr>
          <a:xfrm>
            <a:off x="2365602" y="3812379"/>
            <a:ext cx="1014907"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Kalbos debesėlis: stačiakampis 8">
            <a:extLst>
              <a:ext uri="{FF2B5EF4-FFF2-40B4-BE49-F238E27FC236}">
                <a16:creationId xmlns:a16="http://schemas.microsoft.com/office/drawing/2014/main" id="{038C6DD5-7811-4DA3-8373-F5D22A9C945D}"/>
              </a:ext>
            </a:extLst>
          </p:cNvPr>
          <p:cNvSpPr/>
          <p:nvPr/>
        </p:nvSpPr>
        <p:spPr>
          <a:xfrm>
            <a:off x="5003285" y="4086589"/>
            <a:ext cx="2598241" cy="663020"/>
          </a:xfrm>
          <a:prstGeom prst="wedgeRectCallout">
            <a:avLst>
              <a:gd name="adj1" fmla="val -106410"/>
              <a:gd name="adj2" fmla="val -477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Pridedama administracinė struktūra</a:t>
            </a:r>
          </a:p>
        </p:txBody>
      </p:sp>
    </p:spTree>
    <p:extLst>
      <p:ext uri="{BB962C8B-B14F-4D97-AF65-F5344CB8AC3E}">
        <p14:creationId xmlns:p14="http://schemas.microsoft.com/office/powerpoint/2010/main" val="38387508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6A1AC145-40EC-41D7-8987-8E539D0FFF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6458" y="1582344"/>
            <a:ext cx="9236330" cy="4351338"/>
          </a:xfrm>
        </p:spPr>
      </p:pic>
      <p:sp>
        <p:nvSpPr>
          <p:cNvPr id="13" name="Stačiakampis 7">
            <a:extLst>
              <a:ext uri="{FF2B5EF4-FFF2-40B4-BE49-F238E27FC236}">
                <a16:creationId xmlns:a16="http://schemas.microsoft.com/office/drawing/2014/main" id="{26F47BD8-00F7-4D97-9B8B-9F3D73FD6358}"/>
              </a:ext>
            </a:extLst>
          </p:cNvPr>
          <p:cNvSpPr/>
          <p:nvPr/>
        </p:nvSpPr>
        <p:spPr>
          <a:xfrm>
            <a:off x="3469058" y="3483803"/>
            <a:ext cx="1296904"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Stačiakampis 7">
            <a:extLst>
              <a:ext uri="{FF2B5EF4-FFF2-40B4-BE49-F238E27FC236}">
                <a16:creationId xmlns:a16="http://schemas.microsoft.com/office/drawing/2014/main" id="{E34D50A5-B95F-47B5-BF16-A86233B453A8}"/>
              </a:ext>
            </a:extLst>
          </p:cNvPr>
          <p:cNvSpPr/>
          <p:nvPr/>
        </p:nvSpPr>
        <p:spPr>
          <a:xfrm>
            <a:off x="2633457" y="3960160"/>
            <a:ext cx="1208870"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Stačiakampis 7">
            <a:extLst>
              <a:ext uri="{FF2B5EF4-FFF2-40B4-BE49-F238E27FC236}">
                <a16:creationId xmlns:a16="http://schemas.microsoft.com/office/drawing/2014/main" id="{5D279533-66D4-44E9-B2A3-49876BC3C1A0}"/>
              </a:ext>
            </a:extLst>
          </p:cNvPr>
          <p:cNvSpPr/>
          <p:nvPr/>
        </p:nvSpPr>
        <p:spPr>
          <a:xfrm>
            <a:off x="11028218" y="4331855"/>
            <a:ext cx="734570" cy="3325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Kalbos debesėlis: stačiakampis 8">
            <a:extLst>
              <a:ext uri="{FF2B5EF4-FFF2-40B4-BE49-F238E27FC236}">
                <a16:creationId xmlns:a16="http://schemas.microsoft.com/office/drawing/2014/main" id="{83DB39CA-CE6A-4754-BC81-F865C618EB62}"/>
              </a:ext>
            </a:extLst>
          </p:cNvPr>
          <p:cNvSpPr/>
          <p:nvPr/>
        </p:nvSpPr>
        <p:spPr>
          <a:xfrm>
            <a:off x="8349675" y="3668835"/>
            <a:ext cx="2185428" cy="663020"/>
          </a:xfrm>
          <a:prstGeom prst="wedgeRectCallout">
            <a:avLst>
              <a:gd name="adj1" fmla="val 74477"/>
              <a:gd name="adj2" fmla="val 7324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Registruoti</a:t>
            </a:r>
          </a:p>
        </p:txBody>
      </p:sp>
    </p:spTree>
    <p:extLst>
      <p:ext uri="{BB962C8B-B14F-4D97-AF65-F5344CB8AC3E}">
        <p14:creationId xmlns:p14="http://schemas.microsoft.com/office/powerpoint/2010/main" val="1112798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A4F236DC-951A-46D9-8959-F30A5DDDAC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7374" y="1803862"/>
            <a:ext cx="10515600" cy="3250276"/>
          </a:xfrm>
        </p:spPr>
      </p:pic>
      <p:sp>
        <p:nvSpPr>
          <p:cNvPr id="12" name="Stačiakampis 7">
            <a:extLst>
              <a:ext uri="{FF2B5EF4-FFF2-40B4-BE49-F238E27FC236}">
                <a16:creationId xmlns:a16="http://schemas.microsoft.com/office/drawing/2014/main" id="{6A4ACB94-591F-42C3-A992-378A2CE7BCFF}"/>
              </a:ext>
            </a:extLst>
          </p:cNvPr>
          <p:cNvSpPr/>
          <p:nvPr/>
        </p:nvSpPr>
        <p:spPr>
          <a:xfrm>
            <a:off x="2539999" y="4368799"/>
            <a:ext cx="914401" cy="498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Kalbos debesėlis: stačiakampis 8">
            <a:extLst>
              <a:ext uri="{FF2B5EF4-FFF2-40B4-BE49-F238E27FC236}">
                <a16:creationId xmlns:a16="http://schemas.microsoft.com/office/drawing/2014/main" id="{B746C5CD-23C5-441C-AAD7-8A853C457E65}"/>
              </a:ext>
            </a:extLst>
          </p:cNvPr>
          <p:cNvSpPr/>
          <p:nvPr/>
        </p:nvSpPr>
        <p:spPr>
          <a:xfrm>
            <a:off x="3999347" y="3955160"/>
            <a:ext cx="2185428" cy="663020"/>
          </a:xfrm>
          <a:prstGeom prst="wedgeRectCallout">
            <a:avLst>
              <a:gd name="adj1" fmla="val -73022"/>
              <a:gd name="adj2" fmla="val 4259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Išsaugoti</a:t>
            </a:r>
          </a:p>
        </p:txBody>
      </p:sp>
    </p:spTree>
    <p:extLst>
      <p:ext uri="{BB962C8B-B14F-4D97-AF65-F5344CB8AC3E}">
        <p14:creationId xmlns:p14="http://schemas.microsoft.com/office/powerpoint/2010/main" val="37286531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CC244D47-C41E-41F0-8D80-CDBAFE5BD2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8142" y="1909515"/>
            <a:ext cx="8741527" cy="4351338"/>
          </a:xfrm>
        </p:spPr>
      </p:pic>
      <p:sp>
        <p:nvSpPr>
          <p:cNvPr id="10" name="Stačiakampis 7">
            <a:extLst>
              <a:ext uri="{FF2B5EF4-FFF2-40B4-BE49-F238E27FC236}">
                <a16:creationId xmlns:a16="http://schemas.microsoft.com/office/drawing/2014/main" id="{1ADB6364-0ACC-4C96-BC93-DC7F5F311F92}"/>
              </a:ext>
            </a:extLst>
          </p:cNvPr>
          <p:cNvSpPr/>
          <p:nvPr/>
        </p:nvSpPr>
        <p:spPr>
          <a:xfrm>
            <a:off x="3967822" y="3429000"/>
            <a:ext cx="1259960"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Stačiakampis 7">
            <a:extLst>
              <a:ext uri="{FF2B5EF4-FFF2-40B4-BE49-F238E27FC236}">
                <a16:creationId xmlns:a16="http://schemas.microsoft.com/office/drawing/2014/main" id="{76605418-F4A7-4E01-8ACC-47E8A8997166}"/>
              </a:ext>
            </a:extLst>
          </p:cNvPr>
          <p:cNvSpPr/>
          <p:nvPr/>
        </p:nvSpPr>
        <p:spPr>
          <a:xfrm>
            <a:off x="3261529" y="4154124"/>
            <a:ext cx="706293"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Stačiakampis 7">
            <a:extLst>
              <a:ext uri="{FF2B5EF4-FFF2-40B4-BE49-F238E27FC236}">
                <a16:creationId xmlns:a16="http://schemas.microsoft.com/office/drawing/2014/main" id="{FC6B12DF-4F6A-43BB-BEB3-414F414CC9B4}"/>
              </a:ext>
            </a:extLst>
          </p:cNvPr>
          <p:cNvSpPr/>
          <p:nvPr/>
        </p:nvSpPr>
        <p:spPr>
          <a:xfrm>
            <a:off x="10991273" y="4514342"/>
            <a:ext cx="822036"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Kalbos debesėlis: stačiakampis 8">
            <a:extLst>
              <a:ext uri="{FF2B5EF4-FFF2-40B4-BE49-F238E27FC236}">
                <a16:creationId xmlns:a16="http://schemas.microsoft.com/office/drawing/2014/main" id="{216DF903-A1E8-4857-AA6B-FD53DBF3EECD}"/>
              </a:ext>
            </a:extLst>
          </p:cNvPr>
          <p:cNvSpPr/>
          <p:nvPr/>
        </p:nvSpPr>
        <p:spPr>
          <a:xfrm>
            <a:off x="8442038" y="3988427"/>
            <a:ext cx="2185428" cy="663020"/>
          </a:xfrm>
          <a:prstGeom prst="wedgeRectCallout">
            <a:avLst>
              <a:gd name="adj1" fmla="val 64334"/>
              <a:gd name="adj2" fmla="val 4398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Atnaujinti sąrašą</a:t>
            </a:r>
          </a:p>
        </p:txBody>
      </p:sp>
    </p:spTree>
    <p:extLst>
      <p:ext uri="{BB962C8B-B14F-4D97-AF65-F5344CB8AC3E}">
        <p14:creationId xmlns:p14="http://schemas.microsoft.com/office/powerpoint/2010/main" val="33954066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CD3173D1-256B-4F90-B98B-C481C17246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9249" y="1927225"/>
            <a:ext cx="8770665" cy="4351338"/>
          </a:xfrm>
        </p:spPr>
      </p:pic>
      <p:sp>
        <p:nvSpPr>
          <p:cNvPr id="12" name="Stačiakampis 7">
            <a:extLst>
              <a:ext uri="{FF2B5EF4-FFF2-40B4-BE49-F238E27FC236}">
                <a16:creationId xmlns:a16="http://schemas.microsoft.com/office/drawing/2014/main" id="{D5DFC253-A3F8-4C1F-AE9A-5F84A475AE08}"/>
              </a:ext>
            </a:extLst>
          </p:cNvPr>
          <p:cNvSpPr/>
          <p:nvPr/>
        </p:nvSpPr>
        <p:spPr>
          <a:xfrm>
            <a:off x="4023240" y="3549073"/>
            <a:ext cx="1259960"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Stačiakampis 7">
            <a:extLst>
              <a:ext uri="{FF2B5EF4-FFF2-40B4-BE49-F238E27FC236}">
                <a16:creationId xmlns:a16="http://schemas.microsoft.com/office/drawing/2014/main" id="{B2D19187-6C4F-45FF-9C9A-CFB3FECF67B1}"/>
              </a:ext>
            </a:extLst>
          </p:cNvPr>
          <p:cNvSpPr/>
          <p:nvPr/>
        </p:nvSpPr>
        <p:spPr>
          <a:xfrm>
            <a:off x="3179249" y="4468160"/>
            <a:ext cx="843991"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Stačiakampis 7">
            <a:extLst>
              <a:ext uri="{FF2B5EF4-FFF2-40B4-BE49-F238E27FC236}">
                <a16:creationId xmlns:a16="http://schemas.microsoft.com/office/drawing/2014/main" id="{688F15EE-4543-4CBA-BED8-A51C5E7FD71E}"/>
              </a:ext>
            </a:extLst>
          </p:cNvPr>
          <p:cNvSpPr/>
          <p:nvPr/>
        </p:nvSpPr>
        <p:spPr>
          <a:xfrm>
            <a:off x="11037455" y="4828378"/>
            <a:ext cx="822036"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Kalbos debesėlis: stačiakampis 8">
            <a:extLst>
              <a:ext uri="{FF2B5EF4-FFF2-40B4-BE49-F238E27FC236}">
                <a16:creationId xmlns:a16="http://schemas.microsoft.com/office/drawing/2014/main" id="{288013F5-7C6F-4F07-8DC5-73A07423B1D8}"/>
              </a:ext>
            </a:extLst>
          </p:cNvPr>
          <p:cNvSpPr/>
          <p:nvPr/>
        </p:nvSpPr>
        <p:spPr>
          <a:xfrm>
            <a:off x="8488220" y="4302463"/>
            <a:ext cx="2185428" cy="663020"/>
          </a:xfrm>
          <a:prstGeom prst="wedgeRectCallout">
            <a:avLst>
              <a:gd name="adj1" fmla="val 64334"/>
              <a:gd name="adj2" fmla="val 4398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3615678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D36F7A35-1734-4D4F-B5EF-118D9AFB96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0985" y="1690688"/>
            <a:ext cx="2790029" cy="4351338"/>
          </a:xfrm>
        </p:spPr>
      </p:pic>
    </p:spTree>
    <p:extLst>
      <p:ext uri="{BB962C8B-B14F-4D97-AF65-F5344CB8AC3E}">
        <p14:creationId xmlns:p14="http://schemas.microsoft.com/office/powerpoint/2010/main" val="15191406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6" name="Content Placeholder 5">
            <a:extLst>
              <a:ext uri="{FF2B5EF4-FFF2-40B4-BE49-F238E27FC236}">
                <a16:creationId xmlns:a16="http://schemas.microsoft.com/office/drawing/2014/main" id="{59C95519-C6A1-4DD3-9D87-A22325A931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2556" y="1884348"/>
            <a:ext cx="8664253" cy="4351338"/>
          </a:xfrm>
        </p:spPr>
      </p:pic>
      <p:sp>
        <p:nvSpPr>
          <p:cNvPr id="8" name="Stačiakampis 7">
            <a:extLst>
              <a:ext uri="{FF2B5EF4-FFF2-40B4-BE49-F238E27FC236}">
                <a16:creationId xmlns:a16="http://schemas.microsoft.com/office/drawing/2014/main" id="{EA0C0475-F2AF-4D0C-BB1F-C84786B8B57E}"/>
              </a:ext>
            </a:extLst>
          </p:cNvPr>
          <p:cNvSpPr/>
          <p:nvPr/>
        </p:nvSpPr>
        <p:spPr>
          <a:xfrm>
            <a:off x="3072556" y="3613728"/>
            <a:ext cx="1259960"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Stačiakampis 7">
            <a:extLst>
              <a:ext uri="{FF2B5EF4-FFF2-40B4-BE49-F238E27FC236}">
                <a16:creationId xmlns:a16="http://schemas.microsoft.com/office/drawing/2014/main" id="{CC65CB08-318A-483D-A480-605131482338}"/>
              </a:ext>
            </a:extLst>
          </p:cNvPr>
          <p:cNvSpPr/>
          <p:nvPr/>
        </p:nvSpPr>
        <p:spPr>
          <a:xfrm>
            <a:off x="10825018" y="3983183"/>
            <a:ext cx="803564"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Kalbos debesėlis: stačiakampis 8">
            <a:extLst>
              <a:ext uri="{FF2B5EF4-FFF2-40B4-BE49-F238E27FC236}">
                <a16:creationId xmlns:a16="http://schemas.microsoft.com/office/drawing/2014/main" id="{4EE5CFDD-7F13-43B7-83AF-218F8B2AC8EC}"/>
              </a:ext>
            </a:extLst>
          </p:cNvPr>
          <p:cNvSpPr/>
          <p:nvPr/>
        </p:nvSpPr>
        <p:spPr>
          <a:xfrm>
            <a:off x="8303493" y="3556428"/>
            <a:ext cx="2185428" cy="663020"/>
          </a:xfrm>
          <a:prstGeom prst="wedgeRectCallout">
            <a:avLst>
              <a:gd name="adj1" fmla="val 64334"/>
              <a:gd name="adj2" fmla="val 4398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
        <p:nvSpPr>
          <p:cNvPr id="11" name="Stačiakampis 7">
            <a:extLst>
              <a:ext uri="{FF2B5EF4-FFF2-40B4-BE49-F238E27FC236}">
                <a16:creationId xmlns:a16="http://schemas.microsoft.com/office/drawing/2014/main" id="{3F1B6A81-D24B-4A1E-BF61-A26ADCA98E76}"/>
              </a:ext>
            </a:extLst>
          </p:cNvPr>
          <p:cNvSpPr/>
          <p:nvPr/>
        </p:nvSpPr>
        <p:spPr>
          <a:xfrm>
            <a:off x="3943926" y="2515103"/>
            <a:ext cx="1159825"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363676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7" name="Content Placeholder 6">
            <a:extLst>
              <a:ext uri="{FF2B5EF4-FFF2-40B4-BE49-F238E27FC236}">
                <a16:creationId xmlns:a16="http://schemas.microsoft.com/office/drawing/2014/main" id="{BC313B76-8423-481E-9070-45F853195A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1648" y="2259355"/>
            <a:ext cx="5753100" cy="3467100"/>
          </a:xfrm>
        </p:spPr>
      </p:pic>
      <p:sp>
        <p:nvSpPr>
          <p:cNvPr id="11" name="Stačiakampis 7">
            <a:extLst>
              <a:ext uri="{FF2B5EF4-FFF2-40B4-BE49-F238E27FC236}">
                <a16:creationId xmlns:a16="http://schemas.microsoft.com/office/drawing/2014/main" id="{E1613382-4614-41B8-98BC-3E596C2C6440}"/>
              </a:ext>
            </a:extLst>
          </p:cNvPr>
          <p:cNvSpPr/>
          <p:nvPr/>
        </p:nvSpPr>
        <p:spPr>
          <a:xfrm>
            <a:off x="6973454" y="5054601"/>
            <a:ext cx="951346" cy="459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Kalbos debesėlis: stačiakampis 8">
            <a:extLst>
              <a:ext uri="{FF2B5EF4-FFF2-40B4-BE49-F238E27FC236}">
                <a16:creationId xmlns:a16="http://schemas.microsoft.com/office/drawing/2014/main" id="{058A0B0B-1FB2-4392-AB83-8757D8838398}"/>
              </a:ext>
            </a:extLst>
          </p:cNvPr>
          <p:cNvSpPr/>
          <p:nvPr/>
        </p:nvSpPr>
        <p:spPr>
          <a:xfrm>
            <a:off x="8377384" y="4621335"/>
            <a:ext cx="2185428" cy="663020"/>
          </a:xfrm>
          <a:prstGeom prst="wedgeRectCallout">
            <a:avLst>
              <a:gd name="adj1" fmla="val -70909"/>
              <a:gd name="adj2" fmla="val 6349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36000858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61829-995F-4300-8434-6C04B40BFC9F}"/>
              </a:ext>
            </a:extLst>
          </p:cNvPr>
          <p:cNvSpPr>
            <a:spLocks noGrp="1"/>
          </p:cNvSpPr>
          <p:nvPr>
            <p:ph type="title"/>
          </p:nvPr>
        </p:nvSpPr>
        <p:spPr/>
        <p:txBody>
          <a:bodyPr>
            <a:normAutofit/>
          </a:bodyPr>
          <a:lstStyle/>
          <a:p>
            <a:r>
              <a:rPr lang="lt-LT" dirty="0"/>
              <a:t>Užstato administratorių veiklos dokumentų rengimas</a:t>
            </a:r>
          </a:p>
        </p:txBody>
      </p:sp>
      <p:pic>
        <p:nvPicPr>
          <p:cNvPr id="16" name="Content Placeholder 15">
            <a:extLst>
              <a:ext uri="{FF2B5EF4-FFF2-40B4-BE49-F238E27FC236}">
                <a16:creationId xmlns:a16="http://schemas.microsoft.com/office/drawing/2014/main" id="{01806F95-0DB3-496F-9F0B-D0C779CA16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6506" y="1982643"/>
            <a:ext cx="8645169" cy="4351338"/>
          </a:xfrm>
        </p:spPr>
      </p:pic>
      <p:sp>
        <p:nvSpPr>
          <p:cNvPr id="17" name="Stačiakampis 7">
            <a:extLst>
              <a:ext uri="{FF2B5EF4-FFF2-40B4-BE49-F238E27FC236}">
                <a16:creationId xmlns:a16="http://schemas.microsoft.com/office/drawing/2014/main" id="{0FE09740-8B7B-4123-9D23-E14DB196CACB}"/>
              </a:ext>
            </a:extLst>
          </p:cNvPr>
          <p:cNvSpPr/>
          <p:nvPr/>
        </p:nvSpPr>
        <p:spPr>
          <a:xfrm>
            <a:off x="3848410" y="2135909"/>
            <a:ext cx="1259960"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Stačiakampis 7">
            <a:extLst>
              <a:ext uri="{FF2B5EF4-FFF2-40B4-BE49-F238E27FC236}">
                <a16:creationId xmlns:a16="http://schemas.microsoft.com/office/drawing/2014/main" id="{F4EC1B5C-FFF8-4425-A3C6-B8424A1DBFD7}"/>
              </a:ext>
            </a:extLst>
          </p:cNvPr>
          <p:cNvSpPr/>
          <p:nvPr/>
        </p:nvSpPr>
        <p:spPr>
          <a:xfrm>
            <a:off x="3109502" y="3469334"/>
            <a:ext cx="862134"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Stačiakampis 7">
            <a:extLst>
              <a:ext uri="{FF2B5EF4-FFF2-40B4-BE49-F238E27FC236}">
                <a16:creationId xmlns:a16="http://schemas.microsoft.com/office/drawing/2014/main" id="{BDDC0C8A-4170-4E76-B17C-2DE6F7C6602D}"/>
              </a:ext>
            </a:extLst>
          </p:cNvPr>
          <p:cNvSpPr/>
          <p:nvPr/>
        </p:nvSpPr>
        <p:spPr>
          <a:xfrm>
            <a:off x="10780302" y="3839001"/>
            <a:ext cx="862134" cy="274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Kalbos debesėlis: stačiakampis 8">
            <a:extLst>
              <a:ext uri="{FF2B5EF4-FFF2-40B4-BE49-F238E27FC236}">
                <a16:creationId xmlns:a16="http://schemas.microsoft.com/office/drawing/2014/main" id="{0EAA2FBF-3B03-42D5-B465-8FF221DF71B7}"/>
              </a:ext>
            </a:extLst>
          </p:cNvPr>
          <p:cNvSpPr/>
          <p:nvPr/>
        </p:nvSpPr>
        <p:spPr>
          <a:xfrm>
            <a:off x="8377384" y="3097490"/>
            <a:ext cx="2185428" cy="663020"/>
          </a:xfrm>
          <a:prstGeom prst="wedgeRectCallout">
            <a:avLst>
              <a:gd name="adj1" fmla="val 57572"/>
              <a:gd name="adj2" fmla="val 73242"/>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solidFill>
                  <a:schemeClr val="tx1"/>
                </a:solidFill>
              </a:rPr>
              <a:t>Pildyti duomenis</a:t>
            </a:r>
          </a:p>
        </p:txBody>
      </p:sp>
    </p:spTree>
    <p:extLst>
      <p:ext uri="{BB962C8B-B14F-4D97-AF65-F5344CB8AC3E}">
        <p14:creationId xmlns:p14="http://schemas.microsoft.com/office/powerpoint/2010/main" val="933702627"/>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2386</TotalTime>
  <Words>9135</Words>
  <Application>Microsoft Office PowerPoint</Application>
  <PresentationFormat>Widescreen</PresentationFormat>
  <Paragraphs>723</Paragraphs>
  <Slides>262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262</vt:i4>
      </vt:variant>
    </vt:vector>
  </HeadingPairs>
  <TitlesOfParts>
    <vt:vector size="267" baseType="lpstr">
      <vt:lpstr>Arial</vt:lpstr>
      <vt:lpstr>Arial Unicode MS</vt:lpstr>
      <vt:lpstr>Calibri</vt:lpstr>
      <vt:lpstr>Calibri Light</vt:lpstr>
      <vt:lpstr>„Office“ tema</vt:lpstr>
      <vt:lpstr>Vieninga gaminių, pakuočių ir atliekų apskaitos informacinė sistema (GPAIS) </vt:lpstr>
      <vt:lpstr>GPAIS sukūrimas</vt:lpstr>
      <vt:lpstr>GPAIS elektroninės paslaugos skirtos</vt:lpstr>
      <vt:lpstr>GPAIS elektroninės paslaugos skirtos</vt:lpstr>
      <vt:lpstr>Sąvokos ir santrumpos</vt:lpstr>
      <vt:lpstr>Bendri darbo su GPAIS principai</vt:lpstr>
      <vt:lpstr>Prisijungimas prie GPAIS</vt:lpstr>
      <vt:lpstr>Prisijungimas prie GPAIS</vt:lpstr>
      <vt:lpstr>Prisijungimas prie GPAIS</vt:lpstr>
      <vt:lpstr>Prisijungimas prie GPAIS</vt:lpstr>
      <vt:lpstr>Prisijungimas prie GPAIS</vt:lpstr>
      <vt:lpstr>Prisijungimas prie GPAIS</vt:lpstr>
      <vt:lpstr>Prisijungimas prie GPAIS</vt:lpstr>
      <vt:lpstr>Subjekto (GI organizacijos/užstato administratoriaus) registravimas GPAIS</vt:lpstr>
      <vt:lpstr>Subjekto (GI organizacijos/užstato administratoriaus) registravimas GPAIS</vt:lpstr>
      <vt:lpstr>Subjekto (GI organizacijos/užstato administratoriaus) registravimas GPAIS</vt:lpstr>
      <vt:lpstr>Subjekto (GI organizacijos/užstato administratoriaus) registravimas GPAIS</vt:lpstr>
      <vt:lpstr>Subjekto (GI organizacijos/užstato administratoriaus) profilio peržiūra</vt:lpstr>
      <vt:lpstr>Subjekto (GI organizacijos/užstato administratoriaus) profilio peržiūra</vt:lpstr>
      <vt:lpstr>Subjekto (GI organizacijos/užstato administratoriaus) profilio peržiūra</vt:lpstr>
      <vt:lpstr>Subjekto (GI organizacijos/užstato administratoriaus) profilio peržiūra</vt:lpstr>
      <vt:lpstr>Subjekto (GI organizacijos/užstato administratoriaus) profilio peržiūra</vt:lpstr>
      <vt:lpstr>Gamintojų ir importuotojų organizacijų/užstato administratorių duomenų peržiūra</vt:lpstr>
      <vt:lpstr>Gaminių/pakuočių atliekų tvarkymo organizavimo licencijos peržiūra</vt:lpstr>
      <vt:lpstr>Gaminių/pakuočių atliekų tvarkymo organizavimo licencijos peržiūra</vt:lpstr>
      <vt:lpstr>Užstato administratoriaus licencijos peržiūra</vt:lpstr>
      <vt:lpstr>Užstato administratoriaus licencijos peržiūra</vt:lpstr>
      <vt:lpstr>Gamintojų ir importuotojų organizacijų sutarčių su atliekų tvarkytojais duomenų peržiūra</vt:lpstr>
      <vt:lpstr>Gamintojų ir importuotojų organizacijų sutarčių su atliekų tvarkytojais duomenų peržiūra</vt:lpstr>
      <vt:lpstr>Gamintojų ir importuotojų organizacijos / užstato administratoriaus pavedimo davėjų administravimas</vt:lpstr>
      <vt:lpstr>Pavedimų davėjų sąrašo peržiūra</vt:lpstr>
      <vt:lpstr>Pavedimų davėjų sąrašo peržiūra</vt:lpstr>
      <vt:lpstr>Pavedimų davėjų sąrašo peržiūra</vt:lpstr>
      <vt:lpstr>Pavedimų davėjų sąrašo peržiūra</vt:lpstr>
      <vt:lpstr>Pavedimų davėjų sąrašo peržiūra</vt:lpstr>
      <vt:lpstr>Pavedimų davėjų sąrašo peržiūra</vt:lpstr>
      <vt:lpstr>Pavedimų davėjų sąrašo peržiūra</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Naujo pavedimo davėjo duomenų suvedimas</vt:lpstr>
      <vt:lpstr>Pavedimo davėjo duomenų keitimas</vt:lpstr>
      <vt:lpstr>Pavedimo davėjo duomenų keitimas</vt:lpstr>
      <vt:lpstr>Pavedimo davėjo duomenų keitimas</vt:lpstr>
      <vt:lpstr>Pavedimo davėjo duomenų keitimas</vt:lpstr>
      <vt:lpstr>Pavedimo davėjo duomenų keitimas</vt:lpstr>
      <vt:lpstr>Gamintojų ir importuotojų organizacijos/užstato administratoriaus veiklos dokuemntų rengimas ir teikimas veiklos dokumentų rengimas ir teikimas</vt:lpstr>
      <vt:lpstr>Gamintojų ir importuotojų organizacijos veiklos dokumentų peržiūra</vt:lpstr>
      <vt:lpstr>Gamintojų ir importuotojų organizacijos veiklos dokumentų peržiūra</vt:lpstr>
      <vt:lpstr>Gamintojų ir importuotojų organizacijos veiklos dokumentų rengimas</vt:lpstr>
      <vt:lpstr>Gamintojų ir importuotojų organizacijos veiklos dokumentų rengimas</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 (planas, švietimo programa)</vt:lpstr>
      <vt:lpstr>Gamintojų ir importuotojų organizacijos veiklos dokumentų rengimas</vt:lpstr>
      <vt:lpstr>Gamintojų ir importuotojų organizacijos veiklos dokumentų rengimas</vt:lpstr>
      <vt:lpstr>Gamintojų ir importuotojų organizacijos veiklos dokumentų rengimas (finansavimo schema)</vt:lpstr>
      <vt:lpstr>Gamintojų ir importuotojų organizacijos veiklos dokumentų rengimas (finansavimo schema)</vt:lpstr>
      <vt:lpstr>Gamintojų ir importuotojų organizacijos veiklos dokumentų rengimas (finansavimo schema)</vt:lpstr>
      <vt:lpstr>Gamintojų ir importuotojų organizacijos veiklos dokumentų rengimas (finansavimo schema)</vt:lpstr>
      <vt:lpstr>Gamintojų ir importuotojų organizacijos veiklos dokumentų rengimas (finansavimo schema)</vt:lpstr>
      <vt:lpstr>Gamintojų ir importuotojų organizacijos veiklos dokumentų rengimas</vt:lpstr>
      <vt:lpstr>Gamintojų ir importuotojų organizacijos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Užstato administratorių veiklos dokumentų rengimas</vt:lpstr>
      <vt:lpstr>Gamintojų ir importuotojų organizacijos/užstato administratorių veiklos ataskaitų rengimas ir teikimas</vt:lpstr>
      <vt:lpstr>Gamintojų ir importuotojų organizacijos veiklos ataskaitų rengimas ir teikimas</vt:lpstr>
      <vt:lpstr>Gamintojų ir importuotojų organizacijos veiklos ataskaitų rengimas ir teikimas</vt:lpstr>
      <vt:lpstr>Gamintojų ir importuotojų organizacijos veiklos ataskaitų rengimas ir teikimas</vt:lpstr>
      <vt:lpstr>Gamintojų ir importuotojų organizacijos veiklos ataskaitų rengimas ir teikimas</vt:lpstr>
      <vt:lpstr>Gamintojų ir importuotojų organizacijos veiklos ataskaitų rengimas ir teikimas</vt:lpstr>
      <vt:lpstr>Gamintojų ir importuotojų organizacijos veiklos ataskaitų rengimas ir teikimas</vt:lpstr>
      <vt:lpstr>Gamintojų ir importuotojų organizacijos veiklos ataskaitų rengimas ir teikimas</vt:lpstr>
      <vt:lpstr>Gamintojų ir importuotojų organizacijos veiklos ataskaitų rengimas ir teikimas</vt:lpstr>
      <vt:lpstr>Gamintojų ir importuotojų organizacijos veiklos ataskaitų rengimas ir teikimas</vt:lpstr>
      <vt:lpstr>Gamintojų ir importuotojų organizacijos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Užstato administratorių veiklos ataskaitų rengimas ir teikimas</vt:lpstr>
      <vt:lpstr>Gamintojų ir importuotojų organizacijos administratoriaus/užstato sistemos administratoriaus licencijavimas</vt:lpstr>
      <vt:lpstr>Gamintojų ir importuotojų organizacijos administratoriaus licencijavimas</vt:lpstr>
      <vt:lpstr>Gamintojų ir importuotojų organizacijos administratoriaus licencijavimas</vt:lpstr>
      <vt:lpstr>Gamintojų ir importuotojų organizacijos administratoriaus licencijavimas</vt:lpstr>
      <vt:lpstr>Gamintojų ir importuotojų organizacijos administratoriaus licencijavimas</vt:lpstr>
      <vt:lpstr>Užstato sistemos administratoriaus licencijavimas</vt:lpstr>
      <vt:lpstr>Užstato sistemos administratoriaus licencijavimas</vt:lpstr>
      <vt:lpstr>Vienkartinių užstatinių pakuočių sąrašo administravimas</vt:lpstr>
      <vt:lpstr>Vienkartinių užstatinių pakuočių sąrašo peržiūra</vt:lpstr>
      <vt:lpstr>Vienkartinių užstatinių pakuočių sąrašo peržiūra</vt:lpstr>
      <vt:lpstr>Vienkartinių užstatinių pakuočių sąrašo peržiūra</vt:lpstr>
      <vt:lpstr>Vienkartinių užstatinių pakuočių sąrašo peržiūra</vt:lpstr>
      <vt:lpstr>Vienkartinių užstatinių pakuočių sąrašo peržiūra</vt:lpstr>
      <vt:lpstr>Vienkartinių užstatinių pakuočių sąrašo peržiūra</vt:lpstr>
      <vt:lpstr>Vienkartinių užstatinių pakuočių sąrašo peržiūra</vt:lpstr>
      <vt:lpstr>Vienkartinių užstatinių pakuočių sąrašo peržiūra</vt:lpstr>
      <vt:lpstr>Vienkartinių užstatinių pakuočių sąrašo naujo įrašo (pakuotės) pridėjimas</vt:lpstr>
      <vt:lpstr>Vienkartinių užstatinių pakuočių sąrašo naujo įrašo (pakuotės) pridėjimas</vt:lpstr>
      <vt:lpstr>Vienkartinių užstatinių pakuočių sąrašo įrašo (pakuotės duomenų) redagavimas</vt:lpstr>
      <vt:lpstr>Vienkartinių užstatinių pakuočių sąrašo įrašo (pakuotės duomenų) redagavimas</vt:lpstr>
      <vt:lpstr>Vienkartinių užstatinių pakuočių sąrašo įrašo (pakuotės) tvirtinimas</vt:lpstr>
      <vt:lpstr>Vienkartinių užstatinių pakuočių sąrašo įrašo (pakuotės) tvirtinimas</vt:lpstr>
      <vt:lpstr>Vienkartinių užstatinių pakuočių sąrašo įrašo (pakuotės) šalinimas</vt:lpstr>
      <vt:lpstr>Vienkartinių užstatinių pakuočių sąrašo įrašo (pakuotės) šalinimas</vt:lpstr>
      <vt:lpstr>Vienkartinių užstatinių pakuočių sąrašo įrašo (pakuotės) išbraukimas iš sąrašo</vt:lpstr>
      <vt:lpstr>Vienkartinių užstatinių pakuočių sąrašo įrašo (pakuotės) anuliavimas</vt:lpstr>
      <vt:lpstr>Vienkartinių užstatinių pakuočių sąrašo įrašo (pakuotės) anuliavimas</vt:lpstr>
      <vt:lpstr>Vienkartinių užstatinių pakuočių sąrašo duomenų importavimas</vt:lpstr>
      <vt:lpstr>Vienkartinių užstatinių pakuočių sąrašo duomenų importavimas</vt:lpstr>
      <vt:lpstr>Vienkartinių užstatinių pakuočių sąrašo duomenų importavimas</vt:lpstr>
      <vt:lpstr>Vienkartinių užstatinių pakuočių tiekimo rinkai ir susigrąžinimo žurnalas</vt:lpstr>
      <vt:lpstr>Vienkartinių užstatinių pakuočių apskaitos dokumentų sąrašo peržiūra</vt:lpstr>
      <vt:lpstr>Vienkartinių užstatinių pakuočių tiekimo rinkai ir susigrąžinimo žurnalo formavimas, pildymas (naujo įrašo pridėjimas, redagavimas, šalinimas)</vt:lpstr>
      <vt:lpstr>Vienkartinių užstatinių pakuočių tiekimo rinkai ir susigrąžinimo žurnalo formavimas, pildymas (naujo įrašo pridėjimas, redagavimas, šalinimas)</vt:lpstr>
      <vt:lpstr>Vienkartinių užstatinių pakuočių tiekimo rinkai ir susigrąžinimo žurnalo formavimas, pildymas (naujo įrašo pridėjimas, redagavimas, šalinimas)</vt:lpstr>
      <vt:lpstr>Vienkartinių užstatinių pakuočių tiekimo rinkai ir susigrąžinimo žurnalo formavimas, pildymas (naujo įrašo pridėjimas, redagavimas, šalinimas)</vt:lpstr>
      <vt:lpstr>Vienkartinių užstatinių pakuočių tiekimo rinkai ir susigrąžinimo žurnalo formavimas, pildymas (naujo įrašo pridėjimas, redagavimas, šalinimas)</vt:lpstr>
      <vt:lpstr>Vienkartinių užstatinių pakuočių suvestinės formavimas ir patvirtinimas</vt:lpstr>
      <vt:lpstr>Įrodančių dokumentų peržiūra, priėmimas, atmetimas</vt:lpstr>
      <vt:lpstr>Gautų įrodančių dokumentų/išrašytų patvirtinimų sąrašo peržiūra</vt:lpstr>
      <vt:lpstr>Gautų įrodančių dokumentų/išrašytų patvirtinimų sąrašo peržiūra</vt:lpstr>
      <vt:lpstr>Gautų įrodančių dokumentų/išrašytų patvirtinimų sąrašo peržiūra</vt:lpstr>
      <vt:lpstr>Gautų įrodančių dokumentų/išrašytų patvirtinimų sąrašo peržiūra</vt:lpstr>
      <vt:lpstr>Gautų įrodančių dokumentų/išrašytų patvirtinimų sąrašo peržiūra</vt:lpstr>
      <vt:lpstr>Gautų įrodančių dokumentų/išrašytų patvirtinimų sąrašo peržiūra</vt:lpstr>
      <vt:lpstr>Gautų įrodančių dokumentų/išrašytų patvirtinimų sąrašo peržiūra</vt:lpstr>
      <vt:lpstr>Gautų įrodančių dokumentų/išrašytų patvirtinimų sąrašo peržiūra</vt:lpstr>
      <vt:lpstr>Gautų įrodančių dokumentų/išrašytų patvirtinimų sąrašo peržiūra</vt:lpstr>
      <vt:lpstr>Gautų įrodančių dokumentų/išrašytų patvirtinimų sąrašo peržiūra</vt:lpstr>
      <vt:lpstr>Įrodančių dokumentų priėmimas, atmetimas</vt:lpstr>
      <vt:lpstr>Įrodančių dokumentų priėmimas, atmetimas</vt:lpstr>
      <vt:lpstr>Įrodančių dokumentų priėmimas, atmetimas</vt:lpstr>
      <vt:lpstr>Įrodančių dokumentų priėmimas, atmetimas</vt:lpstr>
      <vt:lpstr>Įrodančių dokumentų priėmimas, atmetimas</vt:lpstr>
      <vt:lpstr>Įrodančių dokumentų priėmimas, atmetimas</vt:lpstr>
      <vt:lpstr>Įrodančių dokumentų priėmimas, atmetimas</vt:lpstr>
      <vt:lpstr>Patvirtinimo dokumento sukūrimas, rengimas, šalinimas ir pateikimas</vt:lpstr>
      <vt:lpstr>Patvirtinimo dokumento sukūrimas</vt:lpstr>
      <vt:lpstr>Patvirtinimo dokumento sukūrimas</vt:lpstr>
      <vt:lpstr>Patvirtinimo dokumento sukūrimas</vt:lpstr>
      <vt:lpstr>Patvirtinimo dokumento sukūrimas</vt:lpstr>
      <vt:lpstr>Patvirtinimo dokumento sukūrimas</vt:lpstr>
      <vt:lpstr>Patvirtinimo dokumento sukūrimas</vt:lpstr>
      <vt:lpstr>Patvirtinimo dokumento sukūrimas</vt:lpstr>
      <vt:lpstr>Patvirtinimo dokumento sukūrimas</vt:lpstr>
      <vt:lpstr>Patvirtinimo dokumento sukūrimas</vt:lpstr>
      <vt:lpstr>Patvirtinimo dokumento sukūrimas</vt:lpstr>
      <vt:lpstr>Patvirtinimo dokumento rengimas</vt:lpstr>
      <vt:lpstr>Patvirtinimo dokumento rengimas</vt:lpstr>
      <vt:lpstr>Patvirtinimo dokumento rengimas</vt:lpstr>
      <vt:lpstr>Patvirtinimo dokumento rengimas</vt:lpstr>
      <vt:lpstr>Patvirtinimo dokumento rengimas</vt:lpstr>
      <vt:lpstr>Patvirtinimo dokumento rengimas</vt:lpstr>
      <vt:lpstr>Patvirtinimo dokumento rengimas</vt:lpstr>
      <vt:lpstr>Redaguoti sutvarkytų atliekų įrašą</vt:lpstr>
      <vt:lpstr>Pašalinti sutvarkytų atliekų įrašą</vt:lpstr>
      <vt:lpstr>Pašalinti sutvarkytų atliekų įrašą</vt:lpstr>
      <vt:lpstr>Peržiūrėti patvirtinimo įrašų duomenis</vt:lpstr>
      <vt:lpstr>Patvirtinimo šalinimas ir pateikimas</vt:lpstr>
      <vt:lpstr>Patvirtinimo šalinimas ir pateikimas</vt:lpstr>
      <vt:lpstr>Patvirtinimo pateikimas</vt:lpstr>
      <vt:lpstr>Patvirtinimo pateikimas</vt:lpstr>
      <vt:lpstr>Patvirtinimo pateikimas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Admin</dc:creator>
  <cp:lastModifiedBy>Mindaugas Povilauskas</cp:lastModifiedBy>
  <cp:revision>181</cp:revision>
  <dcterms:created xsi:type="dcterms:W3CDTF">2018-10-20T09:03:01Z</dcterms:created>
  <dcterms:modified xsi:type="dcterms:W3CDTF">2018-12-17T13:46:41Z</dcterms:modified>
</cp:coreProperties>
</file>